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23" r:id="rId2"/>
    <p:sldId id="522" r:id="rId3"/>
    <p:sldId id="52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9DA38-D015-488C-BFD3-FEA5E9DC3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38C38-80E2-4511-A47B-EC182F9DF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0C30B-7C45-4AE1-BDBA-C9206756D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599AF-044C-42DF-8A8F-5BE99EE03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745DA-67C4-4532-808C-7E1CE6371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DEABC-6693-4816-9A95-F95C0DA32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34F48-90A8-4140-A814-EEB9D15D9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0239E-FC8A-428A-B7E5-79B67F354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03178-B2D3-40F2-9D21-462C129E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4D155-DD77-43E8-BCED-107E4EAD6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62344-C9A9-4A80-9466-D08744200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030BE96C-D7ED-48F0-9D21-7D37B145A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34925"/>
            <a:ext cx="1357312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46038" y="4972050"/>
            <a:ext cx="9051925" cy="1838325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uk-UA" altLang="en-US" sz="1782">
              <a:latin typeface="VN-NTime"/>
              <a:ea typeface="Arial Unicode MS"/>
              <a:cs typeface="Arial Unicode MS"/>
            </a:endParaRPr>
          </a:p>
        </p:txBody>
      </p:sp>
      <p:pic>
        <p:nvPicPr>
          <p:cNvPr id="2052" name="Picture 6" descr="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4908550"/>
            <a:ext cx="1958975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9" descr="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1693863"/>
            <a:ext cx="23383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0" descr="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65500" y="2447925"/>
            <a:ext cx="23383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0650" y="109538"/>
            <a:ext cx="12827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Box 2"/>
          <p:cNvSpPr txBox="1">
            <a:spLocks noChangeArrowheads="1"/>
          </p:cNvSpPr>
          <p:nvPr/>
        </p:nvSpPr>
        <p:spPr bwMode="auto">
          <a:xfrm>
            <a:off x="525463" y="487363"/>
            <a:ext cx="8223250" cy="138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PHÒNG GIÁO DỤC ĐÀO TẠO PHÚ GIÁO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Trường </a:t>
            </a:r>
            <a:r>
              <a:rPr lang="en-US" altLang="en-US" sz="2800" b="1" smtClean="0">
                <a:solidFill>
                  <a:srgbClr val="3333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altLang="en-US" sz="2800" b="1" i="1" smtClean="0">
                <a:solidFill>
                  <a:srgbClr val="3333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tiểu </a:t>
            </a:r>
            <a:r>
              <a:rPr lang="en-US" altLang="en-US" sz="2800" b="1" i="1">
                <a:solidFill>
                  <a:srgbClr val="3333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học Tân Long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sp>
        <p:nvSpPr>
          <p:cNvPr id="2057" name="TextBox 1"/>
          <p:cNvSpPr txBox="1">
            <a:spLocks noChangeArrowheads="1"/>
          </p:cNvSpPr>
          <p:nvPr/>
        </p:nvSpPr>
        <p:spPr bwMode="auto">
          <a:xfrm>
            <a:off x="1704975" y="4032250"/>
            <a:ext cx="5507038" cy="137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772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Giáo</a:t>
            </a:r>
            <a:r>
              <a:rPr lang="en-US" altLang="en-US" sz="2772" b="1" dirty="0">
                <a:solidFill>
                  <a:srgbClr val="3333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altLang="en-US" sz="2772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viên</a:t>
            </a:r>
            <a:r>
              <a:rPr lang="en-US" altLang="en-US" sz="2772" b="1">
                <a:solidFill>
                  <a:srgbClr val="3333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: </a:t>
            </a:r>
            <a:r>
              <a:rPr lang="en-US" altLang="en-US" sz="2772" b="1" i="1" smtClean="0">
                <a:solidFill>
                  <a:srgbClr val="3333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Lê Thị Phẩm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772" b="1" i="1" smtClean="0">
                <a:solidFill>
                  <a:srgbClr val="3333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Lớp: 4</a:t>
            </a:r>
            <a:endParaRPr lang="en-US" altLang="en-US" sz="2772" b="1" i="1" dirty="0">
              <a:solidFill>
                <a:srgbClr val="3333FF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772" b="1" smtClean="0">
                <a:solidFill>
                  <a:srgbClr val="3333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Năm </a:t>
            </a:r>
            <a:r>
              <a:rPr lang="en-US" altLang="en-US" sz="2772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học</a:t>
            </a:r>
            <a:r>
              <a:rPr lang="en-US" altLang="en-US" sz="2772" b="1" dirty="0">
                <a:solidFill>
                  <a:srgbClr val="3333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: </a:t>
            </a:r>
            <a:r>
              <a:rPr lang="en-US" altLang="en-US" sz="2772" b="1" i="1" dirty="0" smtClean="0">
                <a:solidFill>
                  <a:srgbClr val="3333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2021-2022</a:t>
            </a:r>
            <a:endParaRPr lang="en-US" altLang="en-US" sz="2772" b="1" i="1" dirty="0">
              <a:solidFill>
                <a:srgbClr val="3333FF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pic>
        <p:nvPicPr>
          <p:cNvPr id="2058" name="Picture 6" descr="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5013325"/>
            <a:ext cx="1958975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83377"/>
      </p:ext>
    </p:extLst>
  </p:cSld>
  <p:clrMapOvr>
    <a:masterClrMapping/>
  </p:clrMapOvr>
  <p:transition advTm="11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/>
              <a:t>Dãy Hoàng Liên S</a:t>
            </a:r>
            <a:r>
              <a:rPr lang="vi-VN" sz="2400"/>
              <a:t>ơ</a:t>
            </a:r>
            <a:r>
              <a:rPr lang="en-US" sz="2400"/>
              <a:t>n nằm ở </a:t>
            </a:r>
            <a:r>
              <a:rPr lang="vi-VN" sz="2400"/>
              <a:t>đ</a:t>
            </a:r>
            <a:r>
              <a:rPr lang="en-US" sz="2400"/>
              <a:t>âu? Là dãy núi nh</a:t>
            </a:r>
            <a:r>
              <a:rPr lang="vi-VN" sz="2400"/>
              <a:t>ư</a:t>
            </a:r>
            <a:r>
              <a:rPr lang="en-US" sz="2400"/>
              <a:t> thế nào? Khí hậu ở những n</a:t>
            </a:r>
            <a:r>
              <a:rPr lang="vi-VN" sz="2400"/>
              <a:t>ơ</a:t>
            </a:r>
            <a:r>
              <a:rPr lang="en-US" sz="2400"/>
              <a:t>i cao nh</a:t>
            </a:r>
            <a:r>
              <a:rPr lang="vi-VN" sz="2400"/>
              <a:t>ư</a:t>
            </a:r>
            <a:r>
              <a:rPr lang="en-US" sz="2400"/>
              <a:t> thế nào?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52400" y="1447800"/>
            <a:ext cx="8763000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400">
                <a:solidFill>
                  <a:schemeClr val="folHlink"/>
                </a:solidFill>
              </a:rPr>
              <a:t>    </a:t>
            </a:r>
          </a:p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400">
                <a:solidFill>
                  <a:schemeClr val="folHlink"/>
                </a:solidFill>
              </a:rPr>
              <a:t>       </a:t>
            </a:r>
            <a:r>
              <a:rPr lang="en-US" sz="2400">
                <a:solidFill>
                  <a:srgbClr val="A0A9FE"/>
                </a:solidFill>
              </a:rPr>
              <a:t>Dãy Hoàng Liên S</a:t>
            </a:r>
            <a:r>
              <a:rPr lang="vi-VN" sz="2400">
                <a:solidFill>
                  <a:srgbClr val="A0A9FE"/>
                </a:solidFill>
              </a:rPr>
              <a:t>ơ</a:t>
            </a:r>
            <a:r>
              <a:rPr lang="en-US" sz="2400">
                <a:solidFill>
                  <a:srgbClr val="A0A9FE"/>
                </a:solidFill>
              </a:rPr>
              <a:t>n nằm giữa sông Hồng và sông Đà. Đây là dãy núi cao, </a:t>
            </a:r>
            <a:r>
              <a:rPr lang="vi-VN" sz="2400">
                <a:solidFill>
                  <a:srgbClr val="A0A9FE"/>
                </a:solidFill>
              </a:rPr>
              <a:t>đ</a:t>
            </a:r>
            <a:r>
              <a:rPr lang="en-US" sz="2400">
                <a:solidFill>
                  <a:srgbClr val="A0A9FE"/>
                </a:solidFill>
              </a:rPr>
              <a:t>ồ sộ nhất n</a:t>
            </a:r>
            <a:r>
              <a:rPr lang="vi-VN" sz="2400">
                <a:solidFill>
                  <a:srgbClr val="A0A9FE"/>
                </a:solidFill>
              </a:rPr>
              <a:t>ư</a:t>
            </a:r>
            <a:r>
              <a:rPr lang="en-US" sz="2400">
                <a:solidFill>
                  <a:srgbClr val="A0A9FE"/>
                </a:solidFill>
              </a:rPr>
              <a:t>ớc ta, có nhiều </a:t>
            </a:r>
            <a:r>
              <a:rPr lang="vi-VN" sz="2400">
                <a:solidFill>
                  <a:srgbClr val="A0A9FE"/>
                </a:solidFill>
              </a:rPr>
              <a:t>đ</a:t>
            </a:r>
            <a:r>
              <a:rPr lang="en-US" sz="2400">
                <a:solidFill>
                  <a:srgbClr val="A0A9FE"/>
                </a:solidFill>
              </a:rPr>
              <a:t>ỉnh nhọn, s</a:t>
            </a:r>
            <a:r>
              <a:rPr lang="vi-VN" sz="2400">
                <a:solidFill>
                  <a:srgbClr val="A0A9FE"/>
                </a:solidFill>
              </a:rPr>
              <a:t>ư</a:t>
            </a:r>
            <a:r>
              <a:rPr lang="en-US" sz="2400">
                <a:solidFill>
                  <a:srgbClr val="A0A9FE"/>
                </a:solidFill>
              </a:rPr>
              <a:t>ờn dốc, thung lũng hẹp và sâu. Khí hậu ở những n</a:t>
            </a:r>
            <a:r>
              <a:rPr lang="vi-VN" sz="2400">
                <a:solidFill>
                  <a:srgbClr val="A0A9FE"/>
                </a:solidFill>
              </a:rPr>
              <a:t>ơ</a:t>
            </a:r>
            <a:r>
              <a:rPr lang="en-US" sz="2400">
                <a:solidFill>
                  <a:srgbClr val="A0A9FE"/>
                </a:solidFill>
              </a:rPr>
              <a:t>i cao lạnh quanh n</a:t>
            </a:r>
            <a:r>
              <a:rPr lang="vi-VN" sz="2400">
                <a:solidFill>
                  <a:srgbClr val="A0A9FE"/>
                </a:solidFill>
              </a:rPr>
              <a:t>ă</a:t>
            </a:r>
            <a:r>
              <a:rPr lang="en-US" sz="2400">
                <a:solidFill>
                  <a:srgbClr val="A0A9FE"/>
                </a:solidFill>
              </a:rPr>
              <a:t>m.</a:t>
            </a:r>
          </a:p>
          <a:p>
            <a:pPr eaLnBrk="0" hangingPunct="0">
              <a:spcBef>
                <a:spcPct val="50000"/>
              </a:spcBef>
            </a:pPr>
            <a:endParaRPr lang="en-US" sz="2400">
              <a:solidFill>
                <a:srgbClr val="A0A9FE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46"/>
    </mc:Choice>
    <mc:Fallback xmlns="">
      <p:transition spd="slow" advTm="29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2" grpId="0"/>
      <p:bldP spid="102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val 2"/>
          <p:cNvSpPr>
            <a:spLocks noChangeArrowheads="1"/>
          </p:cNvSpPr>
          <p:nvPr/>
        </p:nvSpPr>
        <p:spPr bwMode="auto">
          <a:xfrm>
            <a:off x="2743200" y="152400"/>
            <a:ext cx="43434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FF3300"/>
                </a:solidFill>
              </a:rPr>
              <a:t>Ai nhanh! Ai nhanh!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04800" y="1524000"/>
            <a:ext cx="853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Bạn hãy tìm từ ngữ thích hợp điền vào chỗ trống cho hoàn chỉnh nội dung sau: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33400" y="2362200"/>
            <a:ext cx="8153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	Dãy Hoàng Liên Sơn nằm giữa sông ……….... và sông ……... Đây là dãy núi ……, ………...nhất nước ta, có nhiều đỉnh………,  sườn ………, thung lũng ………và.…… Khí hậu ở những nơi cao ……… quanh năm.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626100" y="2325688"/>
            <a:ext cx="99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Hồng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7759700" y="2336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Đà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260600" y="26543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cao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2946400" y="26543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đồ sộ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7086600" y="26670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nhọn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1371600" y="29718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dốc 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3594100" y="29464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hẹp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4533900" y="29718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sâu </a:t>
            </a: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762000" y="32766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lạnh</a:t>
            </a:r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>
            <a:off x="457200" y="3657600"/>
            <a:ext cx="8229600" cy="2895600"/>
          </a:xfrm>
          <a:prstGeom prst="irregularSeal1">
            <a:avLst/>
          </a:prstGeom>
          <a:solidFill>
            <a:srgbClr val="E8FE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DE22C3"/>
                </a:solidFill>
              </a:rPr>
              <a:t>Đây chính là nội dung ghi nhớ ở </a:t>
            </a:r>
          </a:p>
          <a:p>
            <a:pPr algn="ctr"/>
            <a:r>
              <a:rPr lang="en-US">
                <a:solidFill>
                  <a:srgbClr val="DE22C3"/>
                </a:solidFill>
              </a:rPr>
              <a:t>Sách giáo khoa trang 72.</a:t>
            </a:r>
          </a:p>
          <a:p>
            <a:pPr algn="ctr"/>
            <a:r>
              <a:rPr lang="en-US">
                <a:solidFill>
                  <a:srgbClr val="DE22C3"/>
                </a:solidFill>
              </a:rPr>
              <a:t>Các em hãy cùng đọc thầm lại ghi nhớ nhé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47"/>
    </mc:Choice>
    <mc:Fallback xmlns="">
      <p:transition spd="slow" advTm="73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6" grpId="0" animBg="1"/>
      <p:bldP spid="11267" grpId="0"/>
      <p:bldP spid="11268" grpId="0"/>
      <p:bldP spid="11269" grpId="0"/>
      <p:bldP spid="11270" grpId="0"/>
      <p:bldP spid="11271" grpId="0"/>
      <p:bldP spid="11272" grpId="0"/>
      <p:bldP spid="11273" grpId="0"/>
      <p:bldP spid="11274" grpId="0"/>
      <p:bldP spid="11275" grpId="0"/>
      <p:bldP spid="11276" grpId="0"/>
      <p:bldP spid="11277" grpId="0"/>
      <p:bldP spid="1127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1066800" y="381000"/>
            <a:ext cx="77660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tư, </a:t>
            </a:r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3423095-EB4F-4987-A822-15C3BC3FF87F}"/>
              </a:ext>
            </a:extLst>
          </p:cNvPr>
          <p:cNvSpPr txBox="1"/>
          <p:nvPr/>
        </p:nvSpPr>
        <p:spPr>
          <a:xfrm>
            <a:off x="2286000" y="121920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491731E-5DE6-466D-8D2A-D365E3663817}"/>
              </a:ext>
            </a:extLst>
          </p:cNvPr>
          <p:cNvSpPr txBox="1"/>
          <p:nvPr/>
        </p:nvSpPr>
        <p:spPr>
          <a:xfrm>
            <a:off x="1752600" y="2362200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DÃY HOÀNG LIÊN SƠN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25867"/>
      </p:ext>
    </p:extLst>
  </p:cSld>
  <p:clrMapOvr>
    <a:masterClrMapping/>
  </p:clrMapOvr>
  <p:transition spd="med" advTm="9632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7772400" cy="533400"/>
          </a:xfrm>
        </p:spPr>
        <p:txBody>
          <a:bodyPr/>
          <a:lstStyle/>
          <a:p>
            <a:pPr eaLnBrk="1" hangingPunct="1"/>
            <a:r>
              <a:rPr lang="en-US" sz="2400" u="sng" dirty="0" err="1">
                <a:solidFill>
                  <a:srgbClr val="CAEF11"/>
                </a:solidFill>
              </a:rPr>
              <a:t>Địa</a:t>
            </a:r>
            <a:r>
              <a:rPr lang="en-US" sz="2400" u="sng" dirty="0">
                <a:solidFill>
                  <a:srgbClr val="CAEF11"/>
                </a:solidFill>
              </a:rPr>
              <a:t> </a:t>
            </a:r>
            <a:r>
              <a:rPr lang="en-US" sz="2400" u="sng" dirty="0" err="1">
                <a:solidFill>
                  <a:srgbClr val="CAEF11"/>
                </a:solidFill>
              </a:rPr>
              <a:t>lí</a:t>
            </a:r>
            <a:endParaRPr lang="en-US" sz="2400" u="sng" dirty="0">
              <a:solidFill>
                <a:srgbClr val="CAEF1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371600"/>
            <a:ext cx="8610600" cy="609600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rgbClr val="FF3300"/>
                </a:solidFill>
              </a:rPr>
              <a:t>1. Hoàng Liên S</a:t>
            </a:r>
            <a:r>
              <a:rPr lang="vi-VN" sz="2400">
                <a:solidFill>
                  <a:srgbClr val="FF3300"/>
                </a:solidFill>
              </a:rPr>
              <a:t>ơ</a:t>
            </a:r>
            <a:r>
              <a:rPr lang="en-US" sz="2400">
                <a:solidFill>
                  <a:srgbClr val="FF3300"/>
                </a:solidFill>
              </a:rPr>
              <a:t>n- dãy núi cao và </a:t>
            </a:r>
            <a:r>
              <a:rPr lang="vi-VN" sz="2400">
                <a:solidFill>
                  <a:srgbClr val="FF3300"/>
                </a:solidFill>
              </a:rPr>
              <a:t>đ</a:t>
            </a:r>
            <a:r>
              <a:rPr lang="en-US" sz="2400">
                <a:solidFill>
                  <a:srgbClr val="FF3300"/>
                </a:solidFill>
              </a:rPr>
              <a:t>ồ sộ nhất Việt Nam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28600" y="5943600"/>
            <a:ext cx="8610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/>
              <a:t>Quan sát l</a:t>
            </a:r>
            <a:r>
              <a:rPr lang="vi-VN" sz="2400"/>
              <a:t>ư</a:t>
            </a:r>
            <a:r>
              <a:rPr lang="en-US" sz="2400"/>
              <a:t>ợc </a:t>
            </a:r>
            <a:r>
              <a:rPr lang="vi-VN" sz="2400"/>
              <a:t>đ</a:t>
            </a:r>
            <a:r>
              <a:rPr lang="en-US" sz="2400"/>
              <a:t>ồ các dãy núi chính ở Bắc Bộ và kể tên những dãy núi chính ở Bắc Bộ</a:t>
            </a:r>
          </a:p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762000" y="762000"/>
            <a:ext cx="784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/>
              <a:t>Dãy Hoàng Liên S</a:t>
            </a:r>
            <a:r>
              <a:rPr lang="vi-VN" sz="2800" b="1"/>
              <a:t>ơ</a:t>
            </a:r>
            <a:r>
              <a:rPr lang="en-US" sz="2800" b="1"/>
              <a:t>n</a:t>
            </a:r>
          </a:p>
        </p:txBody>
      </p:sp>
      <p:pic>
        <p:nvPicPr>
          <p:cNvPr id="3078" name="Picture 6" descr="scan00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1981200"/>
            <a:ext cx="7772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5706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19"/>
    </mc:Choice>
    <mc:Fallback>
      <p:transition spd="slow" advTm="64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74" grpId="0"/>
      <p:bldP spid="3075" grpId="0" build="p"/>
      <p:bldP spid="3076" grpId="0"/>
      <p:bldP spid="30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/>
              <a:t>Hãy dựa vào l</a:t>
            </a:r>
            <a:r>
              <a:rPr lang="vi-VN" sz="2400"/>
              <a:t>ư</a:t>
            </a:r>
            <a:r>
              <a:rPr lang="en-US" sz="2400"/>
              <a:t>ợc </a:t>
            </a:r>
            <a:r>
              <a:rPr lang="vi-VN" sz="2400"/>
              <a:t>đ</a:t>
            </a:r>
            <a:r>
              <a:rPr lang="en-US" sz="2400"/>
              <a:t>ồ, SGK </a:t>
            </a:r>
            <a:r>
              <a:rPr lang="vi-VN" sz="2400"/>
              <a:t>đ</a:t>
            </a:r>
            <a:r>
              <a:rPr lang="en-US" sz="2400"/>
              <a:t>ể hoàn thành s</a:t>
            </a:r>
            <a:r>
              <a:rPr lang="vi-VN" sz="2400"/>
              <a:t>ơ</a:t>
            </a:r>
            <a:r>
              <a:rPr lang="en-US" sz="2400"/>
              <a:t> </a:t>
            </a:r>
            <a:r>
              <a:rPr lang="vi-VN" sz="2400"/>
              <a:t>đ</a:t>
            </a:r>
            <a:r>
              <a:rPr lang="en-US" sz="2400"/>
              <a:t>ồ thể hiện </a:t>
            </a:r>
            <a:r>
              <a:rPr lang="vi-VN" sz="2400"/>
              <a:t>đ</a:t>
            </a:r>
            <a:r>
              <a:rPr lang="en-US" sz="2400"/>
              <a:t>ặc </a:t>
            </a:r>
            <a:r>
              <a:rPr lang="vi-VN" sz="2400"/>
              <a:t>đ</a:t>
            </a:r>
            <a:r>
              <a:rPr lang="en-US" sz="2400"/>
              <a:t>iểm của dãy Hoàng Liên S</a:t>
            </a:r>
            <a:r>
              <a:rPr lang="vi-VN" sz="2400"/>
              <a:t>ơ</a:t>
            </a:r>
            <a:r>
              <a:rPr lang="en-US" sz="2400"/>
              <a:t>n.</a:t>
            </a:r>
          </a:p>
        </p:txBody>
      </p:sp>
      <p:pic>
        <p:nvPicPr>
          <p:cNvPr id="4099" name="Picture 3" descr="scan00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371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05"/>
    </mc:Choice>
    <mc:Fallback>
      <p:transition spd="slow" advTm="18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52400" y="2895600"/>
            <a:ext cx="12192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52400" y="2971800"/>
            <a:ext cx="1143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Hoàng Liên S</a:t>
            </a:r>
            <a:r>
              <a:rPr lang="vi-VN" sz="2400"/>
              <a:t>ơ</a:t>
            </a:r>
            <a:r>
              <a:rPr lang="en-US" sz="2400"/>
              <a:t>n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057400" y="152400"/>
            <a:ext cx="68580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057400" y="152400"/>
            <a:ext cx="678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Vị trí: 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057400" y="1219200"/>
            <a:ext cx="6858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2057400" y="2133600"/>
            <a:ext cx="6858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2057400" y="3124200"/>
            <a:ext cx="68580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057400" y="4419600"/>
            <a:ext cx="6858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2057400" y="6172200"/>
            <a:ext cx="6858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2057400" y="5257800"/>
            <a:ext cx="6858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2209800" y="1371600"/>
            <a:ext cx="647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Chiều dài: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2133600" y="2209800"/>
            <a:ext cx="6553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Chiều rộng: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2057400" y="3200400"/>
            <a:ext cx="678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Độ cao: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133600" y="4495800"/>
            <a:ext cx="678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Đỉnh: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2133600" y="5334000"/>
            <a:ext cx="670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S</a:t>
            </a:r>
            <a:r>
              <a:rPr lang="vi-VN" sz="2400"/>
              <a:t>ư</a:t>
            </a:r>
            <a:r>
              <a:rPr lang="en-US" sz="2400"/>
              <a:t>ờn: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2209800" y="6262688"/>
            <a:ext cx="6400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Thung lũng:</a:t>
            </a:r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 flipV="1">
            <a:off x="1371600" y="838200"/>
            <a:ext cx="609600" cy="266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 flipV="1">
            <a:off x="1371600" y="1524000"/>
            <a:ext cx="685800" cy="198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auto">
          <a:xfrm>
            <a:off x="1371600" y="3810000"/>
            <a:ext cx="685800" cy="2743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17" name="Line 21"/>
          <p:cNvSpPr>
            <a:spLocks noChangeShapeType="1"/>
          </p:cNvSpPr>
          <p:nvPr/>
        </p:nvSpPr>
        <p:spPr bwMode="auto">
          <a:xfrm>
            <a:off x="1371600" y="3733800"/>
            <a:ext cx="685800" cy="1828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18" name="Line 22"/>
          <p:cNvSpPr>
            <a:spLocks noChangeShapeType="1"/>
          </p:cNvSpPr>
          <p:nvPr/>
        </p:nvSpPr>
        <p:spPr bwMode="auto">
          <a:xfrm>
            <a:off x="1371600" y="3657600"/>
            <a:ext cx="6858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19" name="Line 23"/>
          <p:cNvSpPr>
            <a:spLocks noChangeShapeType="1"/>
          </p:cNvSpPr>
          <p:nvPr/>
        </p:nvSpPr>
        <p:spPr bwMode="auto">
          <a:xfrm>
            <a:off x="1371600" y="35814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20" name="Line 24"/>
          <p:cNvSpPr>
            <a:spLocks noChangeShapeType="1"/>
          </p:cNvSpPr>
          <p:nvPr/>
        </p:nvSpPr>
        <p:spPr bwMode="auto">
          <a:xfrm flipV="1">
            <a:off x="1371600" y="2514600"/>
            <a:ext cx="6858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66"/>
    </mc:Choice>
    <mc:Fallback>
      <p:transition spd="slow" advTm="20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5" grpId="0"/>
      <p:bldP spid="5132" grpId="0"/>
      <p:bldP spid="5133" grpId="0"/>
      <p:bldP spid="5134" grpId="0"/>
      <p:bldP spid="5135" grpId="0"/>
      <p:bldP spid="5136" grpId="0"/>
      <p:bldP spid="51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52400" y="2895600"/>
            <a:ext cx="12192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52400" y="2971800"/>
            <a:ext cx="1143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Hoàng Liên S</a:t>
            </a:r>
            <a:r>
              <a:rPr lang="vi-VN" sz="2400"/>
              <a:t>ơ</a:t>
            </a:r>
            <a:r>
              <a:rPr lang="en-US" sz="2400"/>
              <a:t>n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2057400" y="152400"/>
            <a:ext cx="68580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057400" y="152400"/>
            <a:ext cx="678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Vị trí: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057400" y="1219200"/>
            <a:ext cx="6858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2057400" y="2057400"/>
            <a:ext cx="6858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057400" y="2971800"/>
            <a:ext cx="68580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057400" y="4114800"/>
            <a:ext cx="6858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2057400" y="5867400"/>
            <a:ext cx="6858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2057400" y="4953000"/>
            <a:ext cx="6858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2209800" y="1295400"/>
            <a:ext cx="647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Chiều dài: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2133600" y="2057400"/>
            <a:ext cx="6553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Chiều rộng: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2057400" y="2971800"/>
            <a:ext cx="678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Độ cao: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2133600" y="4114800"/>
            <a:ext cx="678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Đỉnh: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2209800" y="5029200"/>
            <a:ext cx="670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S</a:t>
            </a:r>
            <a:r>
              <a:rPr lang="vi-VN" sz="2400"/>
              <a:t>ư</a:t>
            </a:r>
            <a:r>
              <a:rPr lang="en-US" sz="2400"/>
              <a:t>ờn: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2209800" y="5943600"/>
            <a:ext cx="640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Thung lũng:</a:t>
            </a:r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 flipV="1">
            <a:off x="1371600" y="838200"/>
            <a:ext cx="609600" cy="266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 flipV="1">
            <a:off x="1371600" y="1524000"/>
            <a:ext cx="685800" cy="198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>
            <a:off x="1371600" y="3810000"/>
            <a:ext cx="685800" cy="2743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41" name="Line 21"/>
          <p:cNvSpPr>
            <a:spLocks noChangeShapeType="1"/>
          </p:cNvSpPr>
          <p:nvPr/>
        </p:nvSpPr>
        <p:spPr bwMode="auto">
          <a:xfrm>
            <a:off x="1371600" y="3733800"/>
            <a:ext cx="685800" cy="1828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1371600" y="3657600"/>
            <a:ext cx="6858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43" name="Line 23"/>
          <p:cNvSpPr>
            <a:spLocks noChangeShapeType="1"/>
          </p:cNvSpPr>
          <p:nvPr/>
        </p:nvSpPr>
        <p:spPr bwMode="auto">
          <a:xfrm>
            <a:off x="1371600" y="35814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44" name="Line 24"/>
          <p:cNvSpPr>
            <a:spLocks noChangeShapeType="1"/>
          </p:cNvSpPr>
          <p:nvPr/>
        </p:nvSpPr>
        <p:spPr bwMode="auto">
          <a:xfrm flipV="1">
            <a:off x="1371600" y="2514600"/>
            <a:ext cx="6858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3048000" y="152400"/>
            <a:ext cx="5867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ở phía bắc của n</a:t>
            </a:r>
            <a:r>
              <a:rPr lang="vi-VN" sz="2400"/>
              <a:t>ư</a:t>
            </a:r>
            <a:r>
              <a:rPr lang="en-US" sz="2400"/>
              <a:t>ớc ta, giữa sông Hồng và sông Đà.</a:t>
            </a:r>
          </a:p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6170" name="Text Box 26"/>
          <p:cNvSpPr txBox="1">
            <a:spLocks noChangeArrowheads="1"/>
          </p:cNvSpPr>
          <p:nvPr/>
        </p:nvSpPr>
        <p:spPr bwMode="auto">
          <a:xfrm>
            <a:off x="3810000" y="1277938"/>
            <a:ext cx="3352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khoảng 180 km</a:t>
            </a:r>
          </a:p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6171" name="Text Box 27"/>
          <p:cNvSpPr txBox="1">
            <a:spLocks noChangeArrowheads="1"/>
          </p:cNvSpPr>
          <p:nvPr/>
        </p:nvSpPr>
        <p:spPr bwMode="auto">
          <a:xfrm>
            <a:off x="3962400" y="2057400"/>
            <a:ext cx="1981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gần 30 km</a:t>
            </a:r>
          </a:p>
        </p:txBody>
      </p:sp>
      <p:sp>
        <p:nvSpPr>
          <p:cNvPr id="6172" name="Text Box 28"/>
          <p:cNvSpPr txBox="1">
            <a:spLocks noChangeArrowheads="1"/>
          </p:cNvSpPr>
          <p:nvPr/>
        </p:nvSpPr>
        <p:spPr bwMode="auto">
          <a:xfrm>
            <a:off x="3352800" y="2971800"/>
            <a:ext cx="5486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dãy núi cao và </a:t>
            </a:r>
            <a:r>
              <a:rPr lang="vi-VN" sz="2400"/>
              <a:t>đ</a:t>
            </a:r>
            <a:r>
              <a:rPr lang="en-US" sz="2400"/>
              <a:t>ồ sộ nhất n</a:t>
            </a:r>
            <a:r>
              <a:rPr lang="vi-VN" sz="2400"/>
              <a:t>ư</a:t>
            </a:r>
            <a:r>
              <a:rPr lang="en-US" sz="2400"/>
              <a:t>ớc      Việt Nam</a:t>
            </a:r>
          </a:p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6173" name="Text Box 29"/>
          <p:cNvSpPr txBox="1">
            <a:spLocks noChangeArrowheads="1"/>
          </p:cNvSpPr>
          <p:nvPr/>
        </p:nvSpPr>
        <p:spPr bwMode="auto">
          <a:xfrm>
            <a:off x="3124200" y="4114800"/>
            <a:ext cx="5181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có nhiều </a:t>
            </a:r>
            <a:r>
              <a:rPr lang="vi-VN" sz="2400"/>
              <a:t>đ</a:t>
            </a:r>
            <a:r>
              <a:rPr lang="en-US" sz="2400"/>
              <a:t>ỉnh nhọn</a:t>
            </a:r>
          </a:p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6174" name="Text Box 30"/>
          <p:cNvSpPr txBox="1">
            <a:spLocks noChangeArrowheads="1"/>
          </p:cNvSpPr>
          <p:nvPr/>
        </p:nvSpPr>
        <p:spPr bwMode="auto">
          <a:xfrm>
            <a:off x="3124200" y="5011738"/>
            <a:ext cx="1828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rất dốc</a:t>
            </a:r>
          </a:p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6175" name="Text Box 31"/>
          <p:cNvSpPr txBox="1">
            <a:spLocks noChangeArrowheads="1"/>
          </p:cNvSpPr>
          <p:nvPr/>
        </p:nvSpPr>
        <p:spPr bwMode="auto">
          <a:xfrm>
            <a:off x="4114800" y="5926138"/>
            <a:ext cx="3962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th</a:t>
            </a:r>
            <a:r>
              <a:rPr lang="vi-VN" sz="2400"/>
              <a:t>ư</a:t>
            </a:r>
            <a:r>
              <a:rPr lang="en-US" sz="2400"/>
              <a:t>ờng hẹp và sâu</a:t>
            </a:r>
          </a:p>
          <a:p>
            <a:pPr>
              <a:spcBef>
                <a:spcPct val="50000"/>
              </a:spcBef>
            </a:pPr>
            <a:endParaRPr lang="en-US" sz="240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68"/>
    </mc:Choice>
    <mc:Fallback>
      <p:transition spd="slow" advTm="33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147" grpId="0"/>
      <p:bldP spid="6149" grpId="0"/>
      <p:bldP spid="6156" grpId="0"/>
      <p:bldP spid="6157" grpId="0"/>
      <p:bldP spid="6158" grpId="0"/>
      <p:bldP spid="6159" grpId="0"/>
      <p:bldP spid="6160" grpId="0"/>
      <p:bldP spid="6161" grpId="0"/>
      <p:bldP spid="6169" grpId="0"/>
      <p:bldP spid="6170" grpId="0"/>
      <p:bldP spid="6171" grpId="0"/>
      <p:bldP spid="6172" grpId="0"/>
      <p:bldP spid="6173" grpId="0"/>
      <p:bldP spid="6174" grpId="0"/>
      <p:bldP spid="61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rgbClr val="FF3300"/>
                </a:solidFill>
              </a:rPr>
              <a:t>2. Đỉnh Phan-xi-p</a:t>
            </a:r>
            <a:r>
              <a:rPr lang="vi-VN" sz="2400">
                <a:solidFill>
                  <a:srgbClr val="FF3300"/>
                </a:solidFill>
              </a:rPr>
              <a:t>ă</a:t>
            </a:r>
            <a:r>
              <a:rPr lang="en-US" sz="2400">
                <a:solidFill>
                  <a:srgbClr val="FF3300"/>
                </a:solidFill>
              </a:rPr>
              <a:t>ng- “Nóc nhà” của Tổ Quốc</a:t>
            </a:r>
          </a:p>
        </p:txBody>
      </p:sp>
      <p:pic>
        <p:nvPicPr>
          <p:cNvPr id="7171" name="Picture 3" descr="scan00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990600"/>
            <a:ext cx="8610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01"/>
    </mc:Choice>
    <mc:Fallback xmlns="">
      <p:transition spd="slow" advTm="42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28600"/>
            <a:ext cx="4343400" cy="5897563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2400"/>
              <a:t>Đỉnh núi Phan-xi-p</a:t>
            </a:r>
            <a:r>
              <a:rPr lang="vi-VN" sz="2400"/>
              <a:t>ă</a:t>
            </a:r>
            <a:r>
              <a:rPr lang="en-US" sz="2400"/>
              <a:t>ng có </a:t>
            </a:r>
            <a:r>
              <a:rPr lang="vi-VN" sz="2400"/>
              <a:t>đ</a:t>
            </a:r>
            <a:r>
              <a:rPr lang="en-US" sz="2400"/>
              <a:t>ộ cao là bao nhiêu?</a:t>
            </a:r>
          </a:p>
          <a:p>
            <a:pPr eaLnBrk="1" hangingPunct="1">
              <a:buFontTx/>
              <a:buChar char="-"/>
            </a:pPr>
            <a:r>
              <a:rPr lang="en-US" sz="2400"/>
              <a:t>Theo em, tại sao có thể nói </a:t>
            </a:r>
            <a:r>
              <a:rPr lang="vi-VN" sz="2400"/>
              <a:t>đ</a:t>
            </a:r>
            <a:r>
              <a:rPr lang="en-US" sz="2400"/>
              <a:t>ỉnh núi Phan-xi-p</a:t>
            </a:r>
            <a:r>
              <a:rPr lang="vi-VN" sz="2400"/>
              <a:t>ă</a:t>
            </a:r>
            <a:r>
              <a:rPr lang="en-US" sz="2400"/>
              <a:t>ng là “nóc nhà” của Tổ quốc ta?</a:t>
            </a:r>
          </a:p>
          <a:p>
            <a:pPr eaLnBrk="1" hangingPunct="1">
              <a:buFontTx/>
              <a:buChar char="-"/>
            </a:pPr>
            <a:r>
              <a:rPr lang="en-US" sz="2400"/>
              <a:t>Em hãy mô tả </a:t>
            </a:r>
            <a:r>
              <a:rPr lang="vi-VN" sz="2400"/>
              <a:t>đ</a:t>
            </a:r>
            <a:r>
              <a:rPr lang="en-US" sz="2400"/>
              <a:t>ỉnh núi Phan-xi-p</a:t>
            </a:r>
            <a:r>
              <a:rPr lang="vi-VN" sz="2400"/>
              <a:t>ă</a:t>
            </a:r>
            <a:r>
              <a:rPr lang="en-US" sz="2400"/>
              <a:t>ng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00600" y="152400"/>
            <a:ext cx="4343400" cy="6477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/>
              <a:t>+ Đỉnh Phan-xi-p</a:t>
            </a:r>
            <a:r>
              <a:rPr lang="vi-VN" sz="2400"/>
              <a:t>ă</a:t>
            </a:r>
            <a:r>
              <a:rPr lang="en-US" sz="2400"/>
              <a:t>ng cao 3143m.</a:t>
            </a:r>
          </a:p>
          <a:p>
            <a:pPr eaLnBrk="1" hangingPunct="1">
              <a:buFontTx/>
              <a:buNone/>
            </a:pPr>
            <a:r>
              <a:rPr lang="en-US" sz="2400"/>
              <a:t>+ Vì </a:t>
            </a:r>
            <a:r>
              <a:rPr lang="vi-VN" sz="2400"/>
              <a:t>đ</a:t>
            </a:r>
            <a:r>
              <a:rPr lang="en-US" sz="2400"/>
              <a:t>ây là </a:t>
            </a:r>
            <a:r>
              <a:rPr lang="vi-VN" sz="2400"/>
              <a:t>đ</a:t>
            </a:r>
            <a:r>
              <a:rPr lang="en-US" sz="2400"/>
              <a:t>ỉnh núi cao nhất n</a:t>
            </a:r>
            <a:r>
              <a:rPr lang="vi-VN" sz="2400"/>
              <a:t>ư</a:t>
            </a:r>
            <a:r>
              <a:rPr lang="en-US" sz="2400"/>
              <a:t>ớc ta.</a:t>
            </a:r>
          </a:p>
          <a:p>
            <a:pPr eaLnBrk="1" hangingPunct="1">
              <a:buFontTx/>
              <a:buNone/>
            </a:pPr>
            <a:endParaRPr lang="en-US" sz="2400"/>
          </a:p>
          <a:p>
            <a:pPr eaLnBrk="1" hangingPunct="1">
              <a:buFontTx/>
              <a:buNone/>
            </a:pPr>
            <a:endParaRPr lang="en-US" sz="2400"/>
          </a:p>
          <a:p>
            <a:pPr eaLnBrk="1" hangingPunct="1">
              <a:buFontTx/>
              <a:buNone/>
            </a:pPr>
            <a:r>
              <a:rPr lang="en-US" sz="2400"/>
              <a:t> + Đỉnh núi Phan-xi-p</a:t>
            </a:r>
            <a:r>
              <a:rPr lang="vi-VN" sz="2400"/>
              <a:t>ă</a:t>
            </a:r>
            <a:r>
              <a:rPr lang="en-US" sz="2400"/>
              <a:t>ng là </a:t>
            </a:r>
            <a:r>
              <a:rPr lang="vi-VN" sz="2400"/>
              <a:t>đ</a:t>
            </a:r>
            <a:r>
              <a:rPr lang="en-US" sz="2400"/>
              <a:t>ỉnh núi cao nhất n</a:t>
            </a:r>
            <a:r>
              <a:rPr lang="vi-VN" sz="2400"/>
              <a:t>ư</a:t>
            </a:r>
            <a:r>
              <a:rPr lang="en-US" sz="2400"/>
              <a:t>ớc ta nên </a:t>
            </a:r>
            <a:r>
              <a:rPr lang="vi-VN" sz="2400"/>
              <a:t>đư</a:t>
            </a:r>
            <a:r>
              <a:rPr lang="en-US" sz="2400"/>
              <a:t>ợc coi là nóc nhà của Tổ quốc. Đỉnh núi này nhọn, xung quanh th</a:t>
            </a:r>
            <a:r>
              <a:rPr lang="vi-VN" sz="2400"/>
              <a:t>ư</a:t>
            </a:r>
            <a:r>
              <a:rPr lang="en-US" sz="2400"/>
              <a:t>ờng có mây mù che phủ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4495800" y="228600"/>
            <a:ext cx="0" cy="571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72"/>
    </mc:Choice>
    <mc:Fallback xmlns="">
      <p:transition spd="slow" advTm="48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4" grpId="0" build="p"/>
      <p:bldP spid="8195" grpId="0" build="p"/>
      <p:bldP spid="81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2800">
                <a:solidFill>
                  <a:srgbClr val="FF3300"/>
                </a:solidFill>
              </a:rPr>
              <a:t>3. Khí hậu ở n</a:t>
            </a:r>
            <a:r>
              <a:rPr lang="vi-VN" sz="2800">
                <a:solidFill>
                  <a:srgbClr val="FF3300"/>
                </a:solidFill>
              </a:rPr>
              <a:t>ơ</a:t>
            </a:r>
            <a:r>
              <a:rPr lang="en-US" sz="2800">
                <a:solidFill>
                  <a:srgbClr val="FF3300"/>
                </a:solidFill>
              </a:rPr>
              <a:t>i cao lạnh quanh n</a:t>
            </a:r>
            <a:r>
              <a:rPr lang="vi-VN" sz="2800">
                <a:solidFill>
                  <a:srgbClr val="FF3300"/>
                </a:solidFill>
              </a:rPr>
              <a:t>ă</a:t>
            </a:r>
            <a:r>
              <a:rPr lang="en-US" sz="2800">
                <a:solidFill>
                  <a:srgbClr val="FF3300"/>
                </a:solidFill>
              </a:rPr>
              <a:t>m.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057400"/>
            <a:ext cx="8763000" cy="38401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400"/>
          </a:p>
          <a:p>
            <a:pPr eaLnBrk="1" hangingPunct="1">
              <a:buFontTx/>
              <a:buNone/>
            </a:pPr>
            <a:r>
              <a:rPr lang="en-US" sz="2400"/>
              <a:t> +    Những n</a:t>
            </a:r>
            <a:r>
              <a:rPr lang="vi-VN" sz="2400"/>
              <a:t>ơ</a:t>
            </a:r>
            <a:r>
              <a:rPr lang="en-US" sz="2400"/>
              <a:t>i cao của dãy Hoàng Liên S</a:t>
            </a:r>
            <a:r>
              <a:rPr lang="vi-VN" sz="2400"/>
              <a:t>ơ</a:t>
            </a:r>
            <a:r>
              <a:rPr lang="en-US" sz="2400"/>
              <a:t>n có khí hậu lạnh quanh n</a:t>
            </a:r>
            <a:r>
              <a:rPr lang="vi-VN" sz="2400"/>
              <a:t>ă</a:t>
            </a:r>
            <a:r>
              <a:rPr lang="en-US" sz="2400"/>
              <a:t>m, nhất là những tháng mùa </a:t>
            </a:r>
            <a:r>
              <a:rPr lang="vi-VN" sz="2400"/>
              <a:t>đ</a:t>
            </a:r>
            <a:r>
              <a:rPr lang="en-US" sz="2400"/>
              <a:t>ông, có khi có tuyết r</a:t>
            </a:r>
            <a:r>
              <a:rPr lang="vi-VN" sz="2400"/>
              <a:t>ơ</a:t>
            </a:r>
            <a:r>
              <a:rPr lang="en-US" sz="2400"/>
              <a:t>i. </a:t>
            </a:r>
          </a:p>
          <a:p>
            <a:pPr eaLnBrk="1" hangingPunct="1">
              <a:buFontTx/>
              <a:buNone/>
            </a:pPr>
            <a:r>
              <a:rPr lang="en-US" sz="2400"/>
              <a:t>+   Từ Độ cao 2000m </a:t>
            </a:r>
            <a:r>
              <a:rPr lang="vi-VN" sz="2400"/>
              <a:t>đ</a:t>
            </a:r>
            <a:r>
              <a:rPr lang="en-US" sz="2400"/>
              <a:t>ến 2500m, th</a:t>
            </a:r>
            <a:r>
              <a:rPr lang="vi-VN" sz="2400"/>
              <a:t>ư</a:t>
            </a:r>
            <a:r>
              <a:rPr lang="en-US" sz="2400"/>
              <a:t>ờng có nhiều m</a:t>
            </a:r>
            <a:r>
              <a:rPr lang="vi-VN" sz="2400"/>
              <a:t>ư</a:t>
            </a:r>
            <a:r>
              <a:rPr lang="en-US" sz="2400"/>
              <a:t>a, rất lạnh. Từ </a:t>
            </a:r>
            <a:r>
              <a:rPr lang="vi-VN" sz="2400"/>
              <a:t>đ</a:t>
            </a:r>
            <a:r>
              <a:rPr lang="en-US" sz="2400"/>
              <a:t>ộ cao 2500m trở lên, khí hậu càng lạnh h</a:t>
            </a:r>
            <a:r>
              <a:rPr lang="vi-VN" sz="2400"/>
              <a:t>ơ</a:t>
            </a:r>
            <a:r>
              <a:rPr lang="en-US" sz="2400"/>
              <a:t>n, gió thổi mạnh.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28600" y="1066800"/>
            <a:ext cx="8610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400" u="sng"/>
              <a:t>Đọc SGK và trả lời câu hỏi</a:t>
            </a:r>
            <a:r>
              <a:rPr lang="en-US" sz="2400"/>
              <a:t>: </a:t>
            </a:r>
          </a:p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400"/>
              <a:t>  </a:t>
            </a:r>
            <a:r>
              <a:rPr lang="en-US" sz="2400">
                <a:solidFill>
                  <a:schemeClr val="bg2"/>
                </a:solidFill>
              </a:rPr>
              <a:t>Những n</a:t>
            </a:r>
            <a:r>
              <a:rPr lang="vi-VN" sz="2400">
                <a:solidFill>
                  <a:schemeClr val="bg2"/>
                </a:solidFill>
              </a:rPr>
              <a:t>ơ</a:t>
            </a:r>
            <a:r>
              <a:rPr lang="en-US" sz="2400">
                <a:solidFill>
                  <a:schemeClr val="bg2"/>
                </a:solidFill>
              </a:rPr>
              <a:t>i cao của dãy Hoàng Liên S</a:t>
            </a:r>
            <a:r>
              <a:rPr lang="vi-VN" sz="2400">
                <a:solidFill>
                  <a:schemeClr val="bg2"/>
                </a:solidFill>
              </a:rPr>
              <a:t>ơ</a:t>
            </a:r>
            <a:r>
              <a:rPr lang="en-US" sz="2400">
                <a:solidFill>
                  <a:schemeClr val="bg2"/>
                </a:solidFill>
              </a:rPr>
              <a:t>n có khí hậu nh</a:t>
            </a:r>
            <a:r>
              <a:rPr lang="vi-VN" sz="2400">
                <a:solidFill>
                  <a:schemeClr val="bg2"/>
                </a:solidFill>
              </a:rPr>
              <a:t>ư</a:t>
            </a:r>
            <a:r>
              <a:rPr lang="en-US" sz="2400">
                <a:solidFill>
                  <a:schemeClr val="bg2"/>
                </a:solidFill>
              </a:rPr>
              <a:t> thế nào?</a:t>
            </a:r>
          </a:p>
          <a:p>
            <a:pPr eaLnBrk="0" hangingPunct="0">
              <a:spcBef>
                <a:spcPct val="50000"/>
              </a:spcBef>
            </a:pPr>
            <a:endParaRPr lang="en-US" sz="2400">
              <a:solidFill>
                <a:schemeClr val="bg2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29"/>
    </mc:Choice>
    <mc:Fallback xmlns="">
      <p:transition spd="slow" advTm="47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2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|7|4.6|4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9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.7|1.6|1.3|1.9|2.6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9|5.2|3.4|5.5|2.8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5|9.8|4.3|1.3|7.1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2.1|3.6|4.6|1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1.7|31.8|1.9|2.6|3.4|1.7|1.7|3.5|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623</Words>
  <Application>Microsoft Office PowerPoint</Application>
  <PresentationFormat>On-screen Show (4:3)</PresentationFormat>
  <Paragraphs>69</Paragraphs>
  <Slides>11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PowerPoint Presentation</vt:lpstr>
      <vt:lpstr>PowerPoint Presentation</vt:lpstr>
      <vt:lpstr>Địa lí</vt:lpstr>
      <vt:lpstr>Hãy dựa vào lược đồ, SGK để hoàn thành sơ đồ thể hiện đặc điểm của dãy Hoàng Liên Sơn.</vt:lpstr>
      <vt:lpstr>PowerPoint Presentation</vt:lpstr>
      <vt:lpstr>PowerPoint Presentation</vt:lpstr>
      <vt:lpstr>2. Đỉnh Phan-xi-păng- “Nóc nhà” của Tổ Quốc</vt:lpstr>
      <vt:lpstr>PowerPoint Presentation</vt:lpstr>
      <vt:lpstr>3. Khí hậu ở nơi cao lạnh quanh năm.</vt:lpstr>
      <vt:lpstr>Dãy Hoàng Liên Sơn nằm ở đâu? Là dãy núi như thế nào? Khí hậu ở những nơi cao như thế nào?</vt:lpstr>
      <vt:lpstr>PowerPoint Presentation</vt:lpstr>
    </vt:vector>
  </TitlesOfParts>
  <Company>ctyLEPHUOC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§Þa lÝ</dc:title>
  <dc:creator>admin</dc:creator>
  <cp:lastModifiedBy>GameNet</cp:lastModifiedBy>
  <cp:revision>11</cp:revision>
  <dcterms:created xsi:type="dcterms:W3CDTF">2011-08-29T14:43:33Z</dcterms:created>
  <dcterms:modified xsi:type="dcterms:W3CDTF">2021-09-23T08:25:33Z</dcterms:modified>
</cp:coreProperties>
</file>