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60" r:id="rId2"/>
  </p:sldMasterIdLst>
  <p:sldIdLst>
    <p:sldId id="339" r:id="rId3"/>
    <p:sldId id="337" r:id="rId4"/>
    <p:sldId id="263" r:id="rId5"/>
    <p:sldId id="291" r:id="rId6"/>
    <p:sldId id="290" r:id="rId7"/>
    <p:sldId id="269" r:id="rId8"/>
    <p:sldId id="271" r:id="rId9"/>
    <p:sldId id="295" r:id="rId10"/>
    <p:sldId id="297" r:id="rId11"/>
    <p:sldId id="275" r:id="rId12"/>
    <p:sldId id="276" r:id="rId13"/>
    <p:sldId id="277" r:id="rId14"/>
    <p:sldId id="278" r:id="rId15"/>
    <p:sldId id="280" r:id="rId16"/>
    <p:sldId id="331" r:id="rId17"/>
    <p:sldId id="332" r:id="rId18"/>
    <p:sldId id="286" r:id="rId19"/>
    <p:sldId id="287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DCBC4CD-480D-4C9D-809C-01DE1B07EA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E408270-5EB5-4071-B293-34ACF887E7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C02F18-3E8C-4A3C-805B-3A1FEFCDAF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D19C48-0696-4EF5-8147-C228B1D27688}" type="datetimeFigureOut">
              <a:rPr lang="en-US" smtClean="0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2147-1FC5-426B-82C9-0A265D3737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03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65BB5C-2A4B-41F9-9641-F56BB9E3D291}" type="datetimeFigureOut">
              <a:rPr lang="en-US" smtClean="0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EC1FD-89F9-48C7-AB28-8B2EBE6BCD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66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B4E993-FA25-4369-A72A-573F924F535E}" type="datetimeFigureOut">
              <a:rPr lang="en-US" smtClean="0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90E3E3-C6DF-41FA-880B-3EB08C5F24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60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1DC599-0AC6-4A77-9C8C-D6284BF68B28}" type="datetimeFigureOut">
              <a:rPr lang="en-US" smtClean="0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FBB10B-3F1F-4045-B363-9C7EC6926E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33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91FB57-8D82-4991-B20F-A6F8A8854C8A}" type="datetimeFigureOut">
              <a:rPr lang="en-US" smtClean="0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C3D384-858D-4F88-9064-BA79DA8D76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90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BEC8B1-D785-4862-94A2-34F4EFC7FA32}" type="datetimeFigureOut">
              <a:rPr lang="en-US" smtClean="0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722AB6-B860-40DA-8A01-965B1D5196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70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785A7-DAE3-41DB-83D3-F022DBE19406}" type="datetimeFigureOut">
              <a:rPr lang="en-US" smtClean="0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19C467-4323-4293-A4D0-8606EA5DD9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48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20D4FA-8528-4C08-9784-2674D0896E27}" type="datetimeFigureOut">
              <a:rPr lang="en-US" smtClean="0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CB040-37D2-4CB4-BEE9-8F9EB22605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81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463455A-A664-4DCE-8607-D8F5F288BD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D00583-10DC-4F74-87E7-49CF3773D792}" type="datetimeFigureOut">
              <a:rPr lang="en-US" smtClean="0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E476E3-0192-4313-BC9F-5FBB30BA2F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79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FF9A34-2376-462D-8625-B4EEF3D37F6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586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FF9A34-2376-462D-8625-B4EEF3D37F6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87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FF9A34-2376-462D-8625-B4EEF3D37F6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767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FF9A34-2376-462D-8625-B4EEF3D37F6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03920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FF9A34-2376-462D-8625-B4EEF3D37F6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28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532667-1CAA-49AE-A66A-DC3475B7314C}" type="datetimeFigureOut">
              <a:rPr lang="en-US" smtClean="0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342507-373F-4BCA-B4AE-9BA688CD46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34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06D8BC-1854-41C2-BBB8-FB75B1D9CF1B}" type="datetimeFigureOut">
              <a:rPr lang="en-US" smtClean="0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7E56B2-2354-4C9D-8303-1D0CBA37E9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8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A4F075-C4D1-4C12-806A-C661E551C4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7BEED15-5B69-459A-95BD-25752C4C8F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A5AE2F-1375-479F-B639-DD73CC63D9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33F073D-53C6-4A26-A4AA-D41425760F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5817B6-6E09-4175-93FA-82330ED8E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3FE650-1043-407C-83B6-4E649D9B0B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7CF1DEF-8055-4489-9F8F-864A30334D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8FF9A34-2376-462D-8625-B4EEF3D37F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8FF9A34-2376-462D-8625-B4EEF3D37F6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9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8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0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7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hinh nen trang bia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53339" y="250825"/>
            <a:ext cx="847725" cy="103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7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2" y="320675"/>
            <a:ext cx="779463" cy="103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b3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90" y="4724402"/>
            <a:ext cx="270668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6272" y="147104"/>
            <a:ext cx="8352928" cy="11387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TÂN LONG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WordArt 16"/>
          <p:cNvSpPr>
            <a:spLocks noChangeArrowheads="1" noChangeShapeType="1" noTextEdit="1"/>
          </p:cNvSpPr>
          <p:nvPr/>
        </p:nvSpPr>
        <p:spPr bwMode="auto">
          <a:xfrm>
            <a:off x="2889025" y="1179438"/>
            <a:ext cx="3383416" cy="7508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400" b="1" kern="10" spc="50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MÔN: TOÁN LỚP 5 </a:t>
            </a:r>
          </a:p>
        </p:txBody>
      </p:sp>
      <p:sp>
        <p:nvSpPr>
          <p:cNvPr id="10" name="WordArt 21"/>
          <p:cNvSpPr>
            <a:spLocks noChangeArrowheads="1" noChangeShapeType="1" noTextEdit="1"/>
          </p:cNvSpPr>
          <p:nvPr/>
        </p:nvSpPr>
        <p:spPr bwMode="auto">
          <a:xfrm>
            <a:off x="510280" y="2362200"/>
            <a:ext cx="8001000" cy="1200151"/>
          </a:xfrm>
          <a:prstGeom prst="rect">
            <a:avLst/>
          </a:prstGeom>
        </p:spPr>
        <p:txBody>
          <a:bodyPr wrap="none" lIns="92172" tIns="46086" rIns="92172" bIns="4608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ĐỀ-CA-MÉT VUÔNG. HÉC-TÔ-MÉT VUÔNG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6272" y="4243703"/>
            <a:ext cx="835292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8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4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TRẦN THỊ HẢO</a:t>
            </a:r>
            <a:endParaRPr lang="en-US" sz="48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18"/>
    </mc:Choice>
    <mc:Fallback xmlns="">
      <p:transition spd="slow" advTm="24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914400" y="914400"/>
            <a:ext cx="754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Đề-ca-mét vuông. Héc-tô-mét vuông</a:t>
            </a:r>
          </a:p>
        </p:txBody>
      </p:sp>
      <p:sp>
        <p:nvSpPr>
          <p:cNvPr id="3" name="Horizontal Scroll 2"/>
          <p:cNvSpPr/>
          <p:nvPr/>
        </p:nvSpPr>
        <p:spPr>
          <a:xfrm>
            <a:off x="1981200" y="1828800"/>
            <a:ext cx="4992688" cy="16002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10895" y="2167235"/>
            <a:ext cx="41328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THỰC HÀNH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676400" y="142631"/>
            <a:ext cx="6019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/>
            <a:r>
              <a:rPr lang="en-US" sz="2800" b="1" u="sng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99"/>
    </mc:Choice>
    <mc:Fallback xmlns="">
      <p:transition spd="slow" advTm="17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"/>
          <p:cNvSpPr txBox="1">
            <a:spLocks noChangeArrowheads="1"/>
          </p:cNvSpPr>
          <p:nvPr/>
        </p:nvSpPr>
        <p:spPr bwMode="auto">
          <a:xfrm>
            <a:off x="914400" y="914400"/>
            <a:ext cx="754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Đề-ca-mét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452" y="1752600"/>
            <a:ext cx="7620000" cy="10191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105</a:t>
            </a:r>
            <a:r>
              <a:rPr lang="en-US" sz="2800" b="1" dirty="0">
                <a:latin typeface="Times New Roman"/>
                <a:ea typeface="Calibri"/>
              </a:rPr>
              <a:t>dam</a:t>
            </a:r>
            <a:r>
              <a:rPr lang="en-US" sz="2800" b="1" baseline="30000" dirty="0">
                <a:latin typeface="Times New Roman"/>
                <a:ea typeface="Calibri"/>
              </a:rPr>
              <a:t>2</a:t>
            </a:r>
            <a:r>
              <a:rPr lang="en-US" sz="2800" b="1" dirty="0">
                <a:latin typeface="Times New Roman"/>
                <a:ea typeface="Calibri"/>
              </a:rPr>
              <a:t> ; 32 600dam</a:t>
            </a:r>
            <a:r>
              <a:rPr lang="en-US" sz="2800" b="1" baseline="30000" dirty="0">
                <a:latin typeface="Times New Roman"/>
                <a:ea typeface="Calibri"/>
              </a:rPr>
              <a:t>2</a:t>
            </a:r>
            <a:r>
              <a:rPr lang="en-US" sz="2800" b="1" dirty="0">
                <a:latin typeface="Times New Roman"/>
                <a:ea typeface="Calibri"/>
              </a:rPr>
              <a:t> ; 492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hm</a:t>
            </a:r>
            <a:r>
              <a:rPr lang="en-US" sz="2800" b="1" baseline="30000" dirty="0">
                <a:latin typeface="Times New Roman"/>
                <a:ea typeface="Calibri"/>
                <a:cs typeface="Times New Roman"/>
              </a:rPr>
              <a:t>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; 180 350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hm</a:t>
            </a:r>
            <a:r>
              <a:rPr lang="en-US" sz="2800" b="1" baseline="30000" dirty="0">
                <a:latin typeface="Times New Roman"/>
                <a:ea typeface="Calibri"/>
                <a:cs typeface="Times New Roman"/>
              </a:rPr>
              <a:t>2 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.</a:t>
            </a:r>
            <a:endParaRPr lang="en-US" sz="28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676400" y="142631"/>
            <a:ext cx="6019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/>
            <a:r>
              <a:rPr lang="en-US" sz="2800" b="1" u="sng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126" y="2326586"/>
            <a:ext cx="762000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105</a:t>
            </a:r>
            <a:r>
              <a:rPr lang="en-US" sz="2800" b="1" dirty="0" smtClean="0">
                <a:latin typeface="Times New Roman"/>
                <a:ea typeface="Calibri"/>
              </a:rPr>
              <a:t>dam</a:t>
            </a:r>
            <a:r>
              <a:rPr lang="en-US" sz="2800" b="1" baseline="30000" dirty="0" smtClean="0">
                <a:latin typeface="Times New Roman"/>
                <a:ea typeface="Calibri"/>
              </a:rPr>
              <a:t>2</a:t>
            </a:r>
            <a:r>
              <a:rPr lang="en-US" sz="2800" b="1" dirty="0" smtClean="0"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latin typeface="Times New Roman"/>
                <a:ea typeface="Calibri"/>
              </a:rPr>
              <a:t>đọc</a:t>
            </a:r>
            <a:r>
              <a:rPr lang="en-US" sz="2800" b="1" dirty="0" smtClean="0"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latin typeface="Times New Roman"/>
                <a:ea typeface="Calibri"/>
              </a:rPr>
              <a:t>là</a:t>
            </a:r>
            <a:r>
              <a:rPr lang="en-US" sz="2800" b="1" dirty="0" smtClean="0">
                <a:latin typeface="Times New Roman"/>
                <a:ea typeface="Calibri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trăm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linh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năm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</a:rPr>
              <a:t>ca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</a:rPr>
              <a:t>mét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</a:rPr>
              <a:t>vuông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600" y="3273386"/>
            <a:ext cx="762000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Times New Roman"/>
                <a:ea typeface="Calibri"/>
              </a:rPr>
              <a:t>32 600dam</a:t>
            </a:r>
            <a:r>
              <a:rPr lang="en-US" sz="2800" b="1" baseline="30000" dirty="0" smtClean="0">
                <a:latin typeface="Times New Roman"/>
                <a:ea typeface="Calibri"/>
              </a:rPr>
              <a:t>2</a:t>
            </a:r>
            <a:r>
              <a:rPr lang="en-US" sz="2800" b="1" dirty="0" smtClean="0"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latin typeface="Times New Roman"/>
                <a:ea typeface="Calibri"/>
              </a:rPr>
              <a:t>đọc</a:t>
            </a:r>
            <a:r>
              <a:rPr lang="en-US" sz="2800" b="1" dirty="0" smtClean="0"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latin typeface="Times New Roman"/>
                <a:ea typeface="Calibri"/>
              </a:rPr>
              <a:t>là</a:t>
            </a:r>
            <a:r>
              <a:rPr lang="en-US" sz="2800" b="1" dirty="0" smtClean="0">
                <a:latin typeface="Times New Roman"/>
                <a:ea typeface="Calibri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</a:rPr>
              <a:t>Ba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mươi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hai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nghìn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sáu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trăm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ca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mét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vuông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0081" y="4227493"/>
            <a:ext cx="762000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Times New Roman"/>
                <a:ea typeface="Calibri"/>
              </a:rPr>
              <a:t>492</a:t>
            </a:r>
            <a:r>
              <a:rPr lang="en-US" sz="2800" b="1" dirty="0" smtClean="0">
                <a:latin typeface="Times New Roman"/>
                <a:ea typeface="Calibri"/>
                <a:cs typeface="Times New Roman"/>
              </a:rPr>
              <a:t>hm</a:t>
            </a:r>
            <a:r>
              <a:rPr lang="en-US" sz="2800" b="1" baseline="30000" dirty="0" smtClean="0">
                <a:latin typeface="Times New Roman"/>
                <a:ea typeface="Calibri"/>
                <a:cs typeface="Times New Roman"/>
              </a:rPr>
              <a:t>2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héc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tô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mét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984" y="5181600"/>
            <a:ext cx="762000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180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350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hm</a:t>
            </a:r>
            <a:r>
              <a:rPr lang="en-US" sz="2800" b="1" baseline="30000" dirty="0">
                <a:latin typeface="Times New Roman"/>
                <a:ea typeface="Calibri"/>
                <a:cs typeface="Times New Roman"/>
              </a:rPr>
              <a:t>2 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28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Calibri"/>
                <a:cs typeface="Times New Roman"/>
              </a:rPr>
              <a:t>là</a:t>
            </a:r>
            <a:r>
              <a:rPr lang="en-US" sz="28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trăm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tám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mươi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nghìn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ba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trăm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năm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mươi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héc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tô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mét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vuông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15"/>
    </mc:Choice>
    <mc:Fallback xmlns="">
      <p:transition spd="slow" advTm="65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1"/>
          <p:cNvSpPr txBox="1">
            <a:spLocks noChangeArrowheads="1"/>
          </p:cNvSpPr>
          <p:nvPr/>
        </p:nvSpPr>
        <p:spPr bwMode="auto">
          <a:xfrm>
            <a:off x="914400" y="914400"/>
            <a:ext cx="754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Đề-ca-mét vuông. Héc-tô-mét vuông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2900" y="1920875"/>
            <a:ext cx="8686800" cy="31085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AutoNum type="alphaLcParenR"/>
              <a:defRPr/>
            </a:pPr>
            <a:r>
              <a:rPr lang="en-US" sz="28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đề-ca-mét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b) 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đề-ca-mét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d) Ba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676400" y="142631"/>
            <a:ext cx="6019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/>
            <a:r>
              <a:rPr lang="en-US" sz="2800" b="1" u="sng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57"/>
    </mc:Choice>
    <mc:Fallback xmlns="">
      <p:transition spd="slow" advTm="55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914400" y="914400"/>
            <a:ext cx="754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Đề-ca-mét vuông. Héc-tô-mét vuông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2900" y="1920875"/>
            <a:ext cx="8686800" cy="3108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đề-ca-mét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271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dam</a:t>
            </a:r>
            <a:r>
              <a:rPr lang="en-US" sz="2800" b="1" baseline="30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2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đề-ca-mét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18 954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dam</a:t>
            </a:r>
            <a:r>
              <a:rPr lang="en-US" sz="2800" b="1" baseline="30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603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h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2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d) Ba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34 620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h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676400" y="142631"/>
            <a:ext cx="6019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/>
            <a:r>
              <a:rPr lang="en-US" sz="2800" b="1" u="sng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75"/>
    </mc:Choice>
    <mc:Fallback xmlns="">
      <p:transition spd="slow" advTm="29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1"/>
          <p:cNvSpPr txBox="1">
            <a:spLocks noChangeArrowheads="1"/>
          </p:cNvSpPr>
          <p:nvPr/>
        </p:nvSpPr>
        <p:spPr bwMode="auto">
          <a:xfrm>
            <a:off x="914400" y="914400"/>
            <a:ext cx="754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Đề-ca-mét vuông. Héc-tô-mét vuông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676400" y="142631"/>
            <a:ext cx="6019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/>
            <a:r>
              <a:rPr lang="en-US" sz="2800" b="1" u="sng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600200"/>
            <a:ext cx="8343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" name="Text Box 43"/>
          <p:cNvSpPr txBox="1">
            <a:spLocks noChangeArrowheads="1"/>
          </p:cNvSpPr>
          <p:nvPr/>
        </p:nvSpPr>
        <p:spPr bwMode="auto">
          <a:xfrm>
            <a:off x="533400" y="2335213"/>
            <a:ext cx="4343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2 dam</a:t>
            </a:r>
            <a:r>
              <a:rPr lang="en-US" altLang="en-US" b="1" baseline="30000" dirty="0">
                <a:latin typeface="Times New Roman" pitchFamily="18" charset="0"/>
              </a:rPr>
              <a:t>2  </a:t>
            </a:r>
            <a:r>
              <a:rPr lang="en-US" altLang="en-US" b="1" dirty="0">
                <a:latin typeface="Times New Roman" pitchFamily="18" charset="0"/>
              </a:rPr>
              <a:t>=…………..m</a:t>
            </a:r>
            <a:r>
              <a:rPr lang="en-US" altLang="en-US" b="1" baseline="30000" dirty="0">
                <a:latin typeface="Times New Roman" pitchFamily="18" charset="0"/>
              </a:rPr>
              <a:t>2</a:t>
            </a:r>
            <a:endParaRPr lang="en-US" altLang="en-US" b="1" dirty="0">
              <a:latin typeface="Times New Roman" pitchFamily="18" charset="0"/>
            </a:endParaRPr>
          </a:p>
        </p:txBody>
      </p:sp>
      <p:sp>
        <p:nvSpPr>
          <p:cNvPr id="15" name="Text Box 44"/>
          <p:cNvSpPr txBox="1">
            <a:spLocks noChangeArrowheads="1"/>
          </p:cNvSpPr>
          <p:nvPr/>
        </p:nvSpPr>
        <p:spPr bwMode="auto">
          <a:xfrm>
            <a:off x="552450" y="3078163"/>
            <a:ext cx="533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3 dam</a:t>
            </a:r>
            <a:r>
              <a:rPr lang="en-US" altLang="en-US" b="1" baseline="30000" dirty="0">
                <a:latin typeface="Times New Roman" pitchFamily="18" charset="0"/>
              </a:rPr>
              <a:t>2 </a:t>
            </a:r>
            <a:r>
              <a:rPr lang="en-US" altLang="en-US" b="1" dirty="0">
                <a:latin typeface="Times New Roman" pitchFamily="18" charset="0"/>
              </a:rPr>
              <a:t>15 m</a:t>
            </a:r>
            <a:r>
              <a:rPr lang="en-US" altLang="en-US" b="1" baseline="30000" dirty="0">
                <a:latin typeface="Times New Roman" pitchFamily="18" charset="0"/>
              </a:rPr>
              <a:t>2  </a:t>
            </a:r>
            <a:r>
              <a:rPr lang="en-US" altLang="en-US" b="1" dirty="0">
                <a:latin typeface="Times New Roman" pitchFamily="18" charset="0"/>
              </a:rPr>
              <a:t>=…………..m</a:t>
            </a:r>
            <a:r>
              <a:rPr lang="en-US" altLang="en-US" b="1" baseline="30000" dirty="0">
                <a:latin typeface="Times New Roman" pitchFamily="18" charset="0"/>
              </a:rPr>
              <a:t>2</a:t>
            </a:r>
            <a:endParaRPr lang="en-US" altLang="en-US" b="1" dirty="0">
              <a:latin typeface="Times New Roman" pitchFamily="18" charset="0"/>
            </a:endParaRPr>
          </a:p>
        </p:txBody>
      </p:sp>
      <p:sp>
        <p:nvSpPr>
          <p:cNvPr id="16" name="Text Box 45"/>
          <p:cNvSpPr txBox="1">
            <a:spLocks noChangeArrowheads="1"/>
          </p:cNvSpPr>
          <p:nvPr/>
        </p:nvSpPr>
        <p:spPr bwMode="auto">
          <a:xfrm>
            <a:off x="590550" y="3859213"/>
            <a:ext cx="533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200 m</a:t>
            </a:r>
            <a:r>
              <a:rPr lang="en-US" altLang="en-US" b="1" baseline="30000" dirty="0">
                <a:latin typeface="Times New Roman" pitchFamily="18" charset="0"/>
              </a:rPr>
              <a:t>2  </a:t>
            </a:r>
            <a:r>
              <a:rPr lang="en-US" altLang="en-US" b="1" dirty="0">
                <a:latin typeface="Times New Roman" pitchFamily="18" charset="0"/>
              </a:rPr>
              <a:t>=…………..dam</a:t>
            </a:r>
            <a:r>
              <a:rPr lang="en-US" altLang="en-US" b="1" baseline="30000" dirty="0">
                <a:latin typeface="Times New Roman" pitchFamily="18" charset="0"/>
              </a:rPr>
              <a:t>2</a:t>
            </a:r>
            <a:endParaRPr lang="en-US" altLang="en-US" b="1" dirty="0">
              <a:latin typeface="Times New Roman" pitchFamily="18" charset="0"/>
            </a:endParaRPr>
          </a:p>
        </p:txBody>
      </p:sp>
      <p:sp>
        <p:nvSpPr>
          <p:cNvPr id="17" name="Text Box 46"/>
          <p:cNvSpPr txBox="1">
            <a:spLocks noChangeArrowheads="1"/>
          </p:cNvSpPr>
          <p:nvPr/>
        </p:nvSpPr>
        <p:spPr bwMode="auto">
          <a:xfrm>
            <a:off x="609600" y="4678363"/>
            <a:ext cx="533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30 hm</a:t>
            </a:r>
            <a:r>
              <a:rPr lang="en-US" altLang="en-US" b="1" baseline="30000" dirty="0">
                <a:latin typeface="Times New Roman" pitchFamily="18" charset="0"/>
              </a:rPr>
              <a:t>2  </a:t>
            </a:r>
            <a:r>
              <a:rPr lang="en-US" altLang="en-US" b="1" dirty="0">
                <a:latin typeface="Times New Roman" pitchFamily="18" charset="0"/>
              </a:rPr>
              <a:t>=…………..dam</a:t>
            </a:r>
            <a:r>
              <a:rPr lang="en-US" altLang="en-US" b="1" baseline="30000" dirty="0">
                <a:latin typeface="Times New Roman" pitchFamily="18" charset="0"/>
              </a:rPr>
              <a:t>2</a:t>
            </a:r>
            <a:endParaRPr lang="en-US" altLang="en-US" b="1" dirty="0">
              <a:latin typeface="Times New Roman" pitchFamily="18" charset="0"/>
            </a:endParaRPr>
          </a:p>
        </p:txBody>
      </p:sp>
      <p:sp>
        <p:nvSpPr>
          <p:cNvPr id="18" name="Text Box 47"/>
          <p:cNvSpPr txBox="1">
            <a:spLocks noChangeArrowheads="1"/>
          </p:cNvSpPr>
          <p:nvPr/>
        </p:nvSpPr>
        <p:spPr bwMode="auto">
          <a:xfrm>
            <a:off x="533400" y="5440363"/>
            <a:ext cx="5791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12 hm</a:t>
            </a:r>
            <a:r>
              <a:rPr lang="en-US" altLang="en-US" b="1" baseline="30000" dirty="0">
                <a:latin typeface="Times New Roman" pitchFamily="18" charset="0"/>
              </a:rPr>
              <a:t>2 </a:t>
            </a:r>
            <a:r>
              <a:rPr lang="en-US" altLang="en-US" b="1" dirty="0">
                <a:latin typeface="Times New Roman" pitchFamily="18" charset="0"/>
              </a:rPr>
              <a:t>5 dam</a:t>
            </a:r>
            <a:r>
              <a:rPr lang="en-US" altLang="en-US" b="1" baseline="30000" dirty="0">
                <a:latin typeface="Times New Roman" pitchFamily="18" charset="0"/>
              </a:rPr>
              <a:t>2  </a:t>
            </a:r>
            <a:r>
              <a:rPr lang="en-US" altLang="en-US" b="1" dirty="0">
                <a:latin typeface="Times New Roman" pitchFamily="18" charset="0"/>
              </a:rPr>
              <a:t>=…………..dam</a:t>
            </a:r>
            <a:r>
              <a:rPr lang="en-US" altLang="en-US" b="1" baseline="30000" dirty="0">
                <a:latin typeface="Times New Roman" pitchFamily="18" charset="0"/>
              </a:rPr>
              <a:t>2</a:t>
            </a:r>
            <a:endParaRPr lang="en-US" altLang="en-US" b="1" dirty="0">
              <a:latin typeface="Times New Roman" pitchFamily="18" charset="0"/>
            </a:endParaRPr>
          </a:p>
        </p:txBody>
      </p:sp>
      <p:sp>
        <p:nvSpPr>
          <p:cNvPr id="19" name="Text Box 49"/>
          <p:cNvSpPr txBox="1">
            <a:spLocks noChangeArrowheads="1"/>
          </p:cNvSpPr>
          <p:nvPr/>
        </p:nvSpPr>
        <p:spPr bwMode="auto">
          <a:xfrm>
            <a:off x="2438400" y="2297113"/>
            <a:ext cx="152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200</a:t>
            </a:r>
          </a:p>
        </p:txBody>
      </p:sp>
      <p:sp>
        <p:nvSpPr>
          <p:cNvPr id="21" name="Text Box 51"/>
          <p:cNvSpPr txBox="1">
            <a:spLocks noChangeArrowheads="1"/>
          </p:cNvSpPr>
          <p:nvPr/>
        </p:nvSpPr>
        <p:spPr bwMode="auto">
          <a:xfrm>
            <a:off x="3162300" y="3059113"/>
            <a:ext cx="152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315</a:t>
            </a:r>
          </a:p>
        </p:txBody>
      </p:sp>
      <p:sp>
        <p:nvSpPr>
          <p:cNvPr id="22" name="Text Box 52"/>
          <p:cNvSpPr txBox="1">
            <a:spLocks noChangeArrowheads="1"/>
          </p:cNvSpPr>
          <p:nvPr/>
        </p:nvSpPr>
        <p:spPr bwMode="auto">
          <a:xfrm>
            <a:off x="2667000" y="3840163"/>
            <a:ext cx="152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4" name="Text Box 53"/>
          <p:cNvSpPr txBox="1">
            <a:spLocks noChangeArrowheads="1"/>
          </p:cNvSpPr>
          <p:nvPr/>
        </p:nvSpPr>
        <p:spPr bwMode="auto">
          <a:xfrm>
            <a:off x="2305050" y="4640263"/>
            <a:ext cx="152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3000</a:t>
            </a:r>
          </a:p>
        </p:txBody>
      </p:sp>
      <p:sp>
        <p:nvSpPr>
          <p:cNvPr id="25" name="Text Box 54"/>
          <p:cNvSpPr txBox="1">
            <a:spLocks noChangeArrowheads="1"/>
          </p:cNvSpPr>
          <p:nvPr/>
        </p:nvSpPr>
        <p:spPr bwMode="auto">
          <a:xfrm>
            <a:off x="3486150" y="5402263"/>
            <a:ext cx="152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1205</a:t>
            </a:r>
          </a:p>
        </p:txBody>
      </p:sp>
      <p:pic>
        <p:nvPicPr>
          <p:cNvPr id="30" name="Audio 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97"/>
    </mc:Choice>
    <mc:Fallback xmlns="">
      <p:transition spd="slow" advTm="115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6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4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20"/>
                            </p:stCondLst>
                            <p:childTnLst>
                              <p:par>
                                <p:cTn id="3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Box 3"/>
          <p:cNvSpPr txBox="1">
            <a:spLocks noChangeArrowheads="1"/>
          </p:cNvSpPr>
          <p:nvPr/>
        </p:nvSpPr>
        <p:spPr bwMode="auto">
          <a:xfrm>
            <a:off x="1600200" y="0"/>
            <a:ext cx="6019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2800" b="1" u="sng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78" name="TextBox 1"/>
          <p:cNvSpPr txBox="1">
            <a:spLocks noChangeArrowheads="1"/>
          </p:cNvSpPr>
          <p:nvPr/>
        </p:nvSpPr>
        <p:spPr bwMode="auto">
          <a:xfrm>
            <a:off x="914400" y="914400"/>
            <a:ext cx="754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Đề-ca-mét vuông. Héc-tô-mét vuông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1371600"/>
            <a:ext cx="6858000" cy="22669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3. b) Viết phân số thích hợp vào chỗ chấm:</a:t>
            </a:r>
          </a:p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8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  1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m</a:t>
            </a: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</a:rPr>
              <a:t>2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 = … dam</a:t>
            </a: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</a:rPr>
              <a:t>2  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       1da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</a:t>
            </a: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= …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hm</a:t>
            </a: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</a:rPr>
              <a:t>2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    3 m</a:t>
            </a: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</a:rPr>
              <a:t>2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 = …dam</a:t>
            </a: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</a:rPr>
              <a:t>2            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 8 dam</a:t>
            </a: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</a:rPr>
              <a:t>2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 = …hm</a:t>
            </a: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</a:rPr>
              <a:t>2     </a:t>
            </a:r>
          </a:p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   27 m</a:t>
            </a: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</a:rPr>
              <a:t>2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 = … dam</a:t>
            </a: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</a:rPr>
              <a:t>2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      15 dam</a:t>
            </a: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</a:rPr>
              <a:t>2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 = …hm</a:t>
            </a: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</a:rPr>
              <a:t>2 </a:t>
            </a:r>
            <a:endParaRPr lang="en-US" sz="2800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0" y="3733800"/>
            <a:ext cx="2971800" cy="29241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Hướng dẫn: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sz="2800" b="1">
                <a:solidFill>
                  <a:srgbClr val="00B0F0"/>
                </a:solidFill>
                <a:latin typeface="Times New Roman"/>
                <a:ea typeface="Calibri"/>
              </a:rPr>
              <a:t>m</a:t>
            </a:r>
            <a:r>
              <a:rPr lang="en-US" sz="2800" b="1" baseline="30000">
                <a:solidFill>
                  <a:srgbClr val="00B0F0"/>
                </a:solidFill>
                <a:latin typeface="Times New Roman"/>
                <a:ea typeface="Calibri"/>
              </a:rPr>
              <a:t>2</a:t>
            </a:r>
            <a:r>
              <a:rPr lang="en-US" sz="2800" b="1">
                <a:solidFill>
                  <a:srgbClr val="00B0F0"/>
                </a:solidFill>
                <a:latin typeface="Times New Roman"/>
                <a:ea typeface="Calibri"/>
              </a:rPr>
              <a:t> = </a:t>
            </a:r>
            <a:r>
              <a:rPr lang="en-US" sz="2400" b="1">
                <a:solidFill>
                  <a:srgbClr val="00B0F0"/>
                </a:solidFill>
                <a:latin typeface="Times New Roman"/>
                <a:ea typeface="Calibri"/>
              </a:rPr>
              <a:t>1 dam</a:t>
            </a:r>
            <a:r>
              <a:rPr lang="en-US" sz="2400" b="1" baseline="30000">
                <a:solidFill>
                  <a:srgbClr val="00B0F0"/>
                </a:solidFill>
                <a:latin typeface="Times New Roman"/>
                <a:ea typeface="Calibri"/>
              </a:rPr>
              <a:t>2</a:t>
            </a:r>
            <a:r>
              <a:rPr lang="en-US" sz="2400" b="1">
                <a:solidFill>
                  <a:srgbClr val="00B0F0"/>
                </a:solidFill>
                <a:latin typeface="Times New Roman"/>
                <a:ea typeface="Calibri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>
              <a:solidFill>
                <a:srgbClr val="00B0F0"/>
              </a:solidFill>
              <a:latin typeface="Times New Roman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rgbClr val="00B0F0"/>
                </a:solidFill>
                <a:latin typeface="Times New Roman"/>
                <a:cs typeface="Times New Roman" pitchFamily="18" charset="0"/>
              </a:rPr>
              <a:t>1</a:t>
            </a:r>
            <a:r>
              <a:rPr lang="en-US" sz="2800" b="1">
                <a:solidFill>
                  <a:srgbClr val="00B0F0"/>
                </a:solidFill>
                <a:latin typeface="Times New Roman"/>
                <a:ea typeface="Calibri"/>
              </a:rPr>
              <a:t>m</a:t>
            </a:r>
            <a:r>
              <a:rPr lang="en-US" sz="2800" b="1" baseline="30000">
                <a:solidFill>
                  <a:srgbClr val="00B0F0"/>
                </a:solidFill>
                <a:latin typeface="Times New Roman"/>
                <a:ea typeface="Calibri"/>
              </a:rPr>
              <a:t>2</a:t>
            </a:r>
            <a:r>
              <a:rPr lang="en-US" sz="2800" b="1">
                <a:solidFill>
                  <a:srgbClr val="00B0F0"/>
                </a:solidFill>
                <a:latin typeface="Times New Roman"/>
                <a:ea typeface="Calibri"/>
              </a:rPr>
              <a:t> =        </a:t>
            </a:r>
            <a:r>
              <a:rPr lang="en-US" sz="2400" b="1">
                <a:solidFill>
                  <a:srgbClr val="00B0F0"/>
                </a:solidFill>
                <a:latin typeface="Times New Roman"/>
                <a:ea typeface="Calibri"/>
              </a:rPr>
              <a:t>dam</a:t>
            </a:r>
            <a:r>
              <a:rPr lang="en-US" sz="2400" b="1" baseline="30000">
                <a:solidFill>
                  <a:srgbClr val="00B0F0"/>
                </a:solidFill>
                <a:latin typeface="Times New Roman"/>
                <a:ea typeface="Calibri"/>
              </a:rPr>
              <a:t>2</a:t>
            </a:r>
            <a:r>
              <a:rPr lang="en-US" sz="2400" b="1">
                <a:solidFill>
                  <a:srgbClr val="00B0F0"/>
                </a:solidFill>
                <a:latin typeface="Times New Roman"/>
                <a:ea typeface="Calibri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b="1">
                <a:solidFill>
                  <a:srgbClr val="00B0F0"/>
                </a:solidFill>
                <a:latin typeface="Times New Roman"/>
                <a:ea typeface="Calibri"/>
              </a:rPr>
              <a:t>m</a:t>
            </a:r>
            <a:r>
              <a:rPr lang="en-US" sz="2800" b="1" baseline="30000">
                <a:solidFill>
                  <a:srgbClr val="00B0F0"/>
                </a:solidFill>
                <a:latin typeface="Times New Roman"/>
                <a:ea typeface="Calibri"/>
              </a:rPr>
              <a:t>2</a:t>
            </a:r>
            <a:r>
              <a:rPr lang="en-US" sz="2800" b="1">
                <a:solidFill>
                  <a:srgbClr val="00B0F0"/>
                </a:solidFill>
                <a:latin typeface="Times New Roman"/>
                <a:ea typeface="Calibri"/>
              </a:rPr>
              <a:t> =        </a:t>
            </a:r>
            <a:r>
              <a:rPr lang="en-US" sz="2400" b="1">
                <a:solidFill>
                  <a:srgbClr val="00B0F0"/>
                </a:solidFill>
                <a:latin typeface="Times New Roman"/>
                <a:ea typeface="Calibri"/>
              </a:rPr>
              <a:t>dam</a:t>
            </a:r>
            <a:r>
              <a:rPr lang="en-US" sz="2400" b="1" baseline="30000">
                <a:solidFill>
                  <a:srgbClr val="00B0F0"/>
                </a:solidFill>
                <a:latin typeface="Times New Roman"/>
                <a:ea typeface="Calibri"/>
              </a:rPr>
              <a:t>2</a:t>
            </a:r>
            <a:r>
              <a:rPr lang="en-US" sz="2400" b="1">
                <a:solidFill>
                  <a:srgbClr val="00B0F0"/>
                </a:solidFill>
                <a:latin typeface="Times New Roman"/>
                <a:ea typeface="Calibri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81" name="TextBox 6"/>
          <p:cNvSpPr txBox="1">
            <a:spLocks noChangeArrowheads="1"/>
          </p:cNvSpPr>
          <p:nvPr/>
        </p:nvSpPr>
        <p:spPr bwMode="auto">
          <a:xfrm>
            <a:off x="6400800" y="5105400"/>
            <a:ext cx="68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50182" name="TextBox 7"/>
          <p:cNvSpPr txBox="1">
            <a:spLocks noChangeArrowheads="1"/>
          </p:cNvSpPr>
          <p:nvPr/>
        </p:nvSpPr>
        <p:spPr bwMode="auto">
          <a:xfrm>
            <a:off x="6553200" y="4795838"/>
            <a:ext cx="533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553200" y="6019800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4" name="TextBox 13"/>
          <p:cNvSpPr txBox="1">
            <a:spLocks noChangeArrowheads="1"/>
          </p:cNvSpPr>
          <p:nvPr/>
        </p:nvSpPr>
        <p:spPr bwMode="auto">
          <a:xfrm>
            <a:off x="6629400" y="5634038"/>
            <a:ext cx="533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0185" name="TextBox 14"/>
          <p:cNvSpPr txBox="1">
            <a:spLocks noChangeArrowheads="1"/>
          </p:cNvSpPr>
          <p:nvPr/>
        </p:nvSpPr>
        <p:spPr bwMode="auto">
          <a:xfrm>
            <a:off x="6477000" y="5943600"/>
            <a:ext cx="68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499225" y="5181600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2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54"/>
    </mc:Choice>
    <mc:Fallback xmlns="">
      <p:transition spd="slow" advTm="44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3"/>
          <p:cNvSpPr txBox="1">
            <a:spLocks noChangeArrowheads="1"/>
          </p:cNvSpPr>
          <p:nvPr/>
        </p:nvSpPr>
        <p:spPr bwMode="auto">
          <a:xfrm>
            <a:off x="1600200" y="0"/>
            <a:ext cx="6019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2800" b="1" u="sng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2" name="TextBox 1"/>
          <p:cNvSpPr txBox="1">
            <a:spLocks noChangeArrowheads="1"/>
          </p:cNvSpPr>
          <p:nvPr/>
        </p:nvSpPr>
        <p:spPr bwMode="auto">
          <a:xfrm>
            <a:off x="914400" y="914400"/>
            <a:ext cx="754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Đề-ca-mét vuông. Héc-tô-mét vuông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788" y="1592263"/>
            <a:ext cx="8305800" cy="47609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3. b) Viết phân số thích hợp vào chỗ chấm:</a:t>
            </a:r>
          </a:p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8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 1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m</a:t>
            </a: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</a:rPr>
              <a:t>2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 =</a:t>
            </a: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        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dam</a:t>
            </a: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</a:rPr>
              <a:t>2  </a:t>
            </a: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            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1da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</a:t>
            </a: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hm</a:t>
            </a: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</a:rPr>
              <a:t>2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    </a:t>
            </a:r>
          </a:p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   3 m</a:t>
            </a: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</a:rPr>
              <a:t>2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 =</a:t>
            </a: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        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dam</a:t>
            </a: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</a:rPr>
              <a:t>2       </a:t>
            </a:r>
            <a:r>
              <a:rPr lang="en-US" sz="2800" b="1" baseline="30000">
                <a:solidFill>
                  <a:srgbClr val="000000"/>
                </a:solidFill>
                <a:latin typeface="Times New Roman" pitchFamily="18" charset="0"/>
              </a:rPr>
              <a:t>     </a:t>
            </a: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     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8 dam</a:t>
            </a: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</a:rPr>
              <a:t>2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 = </a:t>
            </a: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       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hm</a:t>
            </a: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</a:rPr>
              <a:t>2   </a:t>
            </a:r>
            <a:r>
              <a:rPr lang="en-US" sz="2800" b="1" baseline="30000">
                <a:solidFill>
                  <a:srgbClr val="000000"/>
                </a:solidFill>
                <a:latin typeface="Times New Roman" pitchFamily="18" charset="0"/>
              </a:rPr>
              <a:t>  </a:t>
            </a:r>
          </a:p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800" b="1" baseline="300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   </a:t>
            </a:r>
          </a:p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27 m</a:t>
            </a: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</a:rPr>
              <a:t>2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 = </a:t>
            </a: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       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dam</a:t>
            </a: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</a:rPr>
              <a:t>2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          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15 dam</a:t>
            </a: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</a:rPr>
              <a:t>2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 =</a:t>
            </a: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        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hm</a:t>
            </a:r>
            <a:r>
              <a:rPr lang="en-US" sz="2800" b="1" baseline="30000">
                <a:solidFill>
                  <a:srgbClr val="003399"/>
                </a:solidFill>
                <a:latin typeface="Times New Roman" pitchFamily="18" charset="0"/>
              </a:rPr>
              <a:t>2 </a:t>
            </a:r>
          </a:p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04" name="TextBox 6"/>
          <p:cNvSpPr txBox="1">
            <a:spLocks noChangeArrowheads="1"/>
          </p:cNvSpPr>
          <p:nvPr/>
        </p:nvSpPr>
        <p:spPr bwMode="auto">
          <a:xfrm>
            <a:off x="1295400" y="2819400"/>
            <a:ext cx="68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51205" name="TextBox 7"/>
          <p:cNvSpPr txBox="1">
            <a:spLocks noChangeArrowheads="1"/>
          </p:cNvSpPr>
          <p:nvPr/>
        </p:nvSpPr>
        <p:spPr bwMode="auto">
          <a:xfrm>
            <a:off x="1600200" y="5024438"/>
            <a:ext cx="533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38800" y="5410200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7" name="TextBox 13"/>
          <p:cNvSpPr txBox="1">
            <a:spLocks noChangeArrowheads="1"/>
          </p:cNvSpPr>
          <p:nvPr/>
        </p:nvSpPr>
        <p:spPr bwMode="auto">
          <a:xfrm>
            <a:off x="5562600" y="3805238"/>
            <a:ext cx="533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51208" name="TextBox 14"/>
          <p:cNvSpPr txBox="1">
            <a:spLocks noChangeArrowheads="1"/>
          </p:cNvSpPr>
          <p:nvPr/>
        </p:nvSpPr>
        <p:spPr bwMode="auto">
          <a:xfrm>
            <a:off x="5562600" y="5334000"/>
            <a:ext cx="68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447800" y="2895600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00200" y="5410200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1" name="TextBox 12"/>
          <p:cNvSpPr txBox="1">
            <a:spLocks noChangeArrowheads="1"/>
          </p:cNvSpPr>
          <p:nvPr/>
        </p:nvSpPr>
        <p:spPr bwMode="auto">
          <a:xfrm>
            <a:off x="1447800" y="2509838"/>
            <a:ext cx="533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1212" name="TextBox 16"/>
          <p:cNvSpPr txBox="1">
            <a:spLocks noChangeArrowheads="1"/>
          </p:cNvSpPr>
          <p:nvPr/>
        </p:nvSpPr>
        <p:spPr bwMode="auto">
          <a:xfrm>
            <a:off x="5410200" y="2509838"/>
            <a:ext cx="533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372100" y="2895600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4" name="TextBox 18"/>
          <p:cNvSpPr txBox="1">
            <a:spLocks noChangeArrowheads="1"/>
          </p:cNvSpPr>
          <p:nvPr/>
        </p:nvSpPr>
        <p:spPr bwMode="auto">
          <a:xfrm>
            <a:off x="5334000" y="2819400"/>
            <a:ext cx="68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524000" y="4191000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6" name="TextBox 20"/>
          <p:cNvSpPr txBox="1">
            <a:spLocks noChangeArrowheads="1"/>
          </p:cNvSpPr>
          <p:nvPr/>
        </p:nvSpPr>
        <p:spPr bwMode="auto">
          <a:xfrm>
            <a:off x="1600200" y="3805238"/>
            <a:ext cx="533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1217" name="TextBox 23"/>
          <p:cNvSpPr txBox="1">
            <a:spLocks noChangeArrowheads="1"/>
          </p:cNvSpPr>
          <p:nvPr/>
        </p:nvSpPr>
        <p:spPr bwMode="auto">
          <a:xfrm>
            <a:off x="1447800" y="4114800"/>
            <a:ext cx="68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524500" y="4197350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9" name="TextBox 25"/>
          <p:cNvSpPr txBox="1">
            <a:spLocks noChangeArrowheads="1"/>
          </p:cNvSpPr>
          <p:nvPr/>
        </p:nvSpPr>
        <p:spPr bwMode="auto">
          <a:xfrm>
            <a:off x="5438775" y="4114800"/>
            <a:ext cx="68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51220" name="TextBox 26"/>
          <p:cNvSpPr txBox="1">
            <a:spLocks noChangeArrowheads="1"/>
          </p:cNvSpPr>
          <p:nvPr/>
        </p:nvSpPr>
        <p:spPr bwMode="auto">
          <a:xfrm>
            <a:off x="5614988" y="5024438"/>
            <a:ext cx="533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51221" name="TextBox 27"/>
          <p:cNvSpPr txBox="1">
            <a:spLocks noChangeArrowheads="1"/>
          </p:cNvSpPr>
          <p:nvPr/>
        </p:nvSpPr>
        <p:spPr bwMode="auto">
          <a:xfrm>
            <a:off x="1447800" y="5334000"/>
            <a:ext cx="68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4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79"/>
    </mc:Choice>
    <mc:Fallback xmlns="">
      <p:transition spd="slow" advTm="39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1"/>
          <p:cNvSpPr txBox="1">
            <a:spLocks noChangeArrowheads="1"/>
          </p:cNvSpPr>
          <p:nvPr/>
        </p:nvSpPr>
        <p:spPr bwMode="auto">
          <a:xfrm>
            <a:off x="914400" y="914400"/>
            <a:ext cx="754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Đề-ca-mét vuông. Héc-tô-mét vuông</a:t>
            </a:r>
          </a:p>
        </p:txBody>
      </p:sp>
      <p:sp>
        <p:nvSpPr>
          <p:cNvPr id="3" name="Horizontal Scroll 2"/>
          <p:cNvSpPr/>
          <p:nvPr/>
        </p:nvSpPr>
        <p:spPr>
          <a:xfrm>
            <a:off x="533400" y="1868488"/>
            <a:ext cx="5434013" cy="16002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11110" y="2167235"/>
            <a:ext cx="231986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ặn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3399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44525" y="3276600"/>
            <a:ext cx="808196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altLang="zh-CN" sz="40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zh-CN" sz="4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4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bài</a:t>
            </a:r>
            <a:endParaRPr lang="en-US" altLang="zh-CN" sz="40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4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4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zh-CN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trước bài : Mi-li-mét vuông. Bảng </a:t>
            </a:r>
            <a:r>
              <a:rPr lang="vi-VN" altLang="zh-CN" sz="4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zh-CN" sz="40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zh-CN" sz="4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altLang="zh-CN" sz="4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 </a:t>
            </a:r>
            <a:r>
              <a:rPr lang="vi-VN" altLang="zh-CN" sz="4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40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iện</a:t>
            </a:r>
            <a:r>
              <a:rPr lang="en-US" altLang="zh-CN" sz="4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altLang="zh-CN" sz="4000" b="1" dirty="0">
              <a:solidFill>
                <a:srgbClr val="003399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675606" y="67188"/>
            <a:ext cx="6019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hai, ngày 18 tháng 10 năm 2021</a:t>
            </a:r>
          </a:p>
          <a:p>
            <a:pPr algn="ctr"/>
            <a:r>
              <a:rPr lang="en-US" sz="2800" b="1" u="sng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1"/>
    </mc:Choice>
    <mc:Fallback xmlns="">
      <p:transition spd="slow" advTm="29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427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l="-327" t="7648" r="327" b="10915"/>
          <a:stretch>
            <a:fillRect/>
          </a:stretch>
        </p:blipFill>
        <p:spPr>
          <a:xfrm>
            <a:off x="179388" y="152400"/>
            <a:ext cx="8709025" cy="6511925"/>
          </a:xfrm>
        </p:spPr>
      </p:pic>
      <p:sp>
        <p:nvSpPr>
          <p:cNvPr id="54275" name="WordArt 3"/>
          <p:cNvSpPr>
            <a:spLocks noChangeArrowheads="1" noChangeShapeType="1" noTextEdit="1"/>
          </p:cNvSpPr>
          <p:nvPr/>
        </p:nvSpPr>
        <p:spPr bwMode="auto">
          <a:xfrm>
            <a:off x="1828800" y="1600200"/>
            <a:ext cx="5410200" cy="1298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HỌC KẾT THÚC</a:t>
            </a:r>
          </a:p>
        </p:txBody>
      </p:sp>
      <p:sp>
        <p:nvSpPr>
          <p:cNvPr id="2055" name="TextBox 1"/>
          <p:cNvSpPr txBox="1">
            <a:spLocks noChangeArrowheads="1"/>
          </p:cNvSpPr>
          <p:nvPr/>
        </p:nvSpPr>
        <p:spPr bwMode="auto">
          <a:xfrm>
            <a:off x="2438400" y="3886200"/>
            <a:ext cx="4572000" cy="64611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6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Chào tạm biệt cả lớp!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0"/>
    </mc:Choice>
    <mc:Fallback xmlns="">
      <p:transition spd="slow" advTm="10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3"/>
          <p:cNvSpPr txBox="1">
            <a:spLocks noChangeArrowheads="1"/>
          </p:cNvSpPr>
          <p:nvPr/>
        </p:nvSpPr>
        <p:spPr bwMode="auto">
          <a:xfrm>
            <a:off x="1676400" y="0"/>
            <a:ext cx="5943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2800" b="1" u="sng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" y="3048000"/>
            <a:ext cx="781050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Đề-ca-mét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Héc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tô-mét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800100" y="4110625"/>
            <a:ext cx="7848600" cy="52322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2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/>
            </a:extLst>
          </p:cNvPr>
          <p:cNvSpPr txBox="1"/>
          <p:nvPr/>
        </p:nvSpPr>
        <p:spPr>
          <a:xfrm>
            <a:off x="824630" y="4876800"/>
            <a:ext cx="7772400" cy="1384995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đề-ca-mét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héc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tô-mét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228600" y="1447800"/>
            <a:ext cx="6629400" cy="16002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1867688" y="1003405"/>
            <a:ext cx="5713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Đề-ca-mét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7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87"/>
    </mc:Choice>
    <mc:Fallback xmlns="">
      <p:transition spd="slow" advTm="46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7" grpId="0" animBg="1"/>
      <p:bldP spid="8" grpId="0" animBg="1"/>
      <p:bldP spid="10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3"/>
          <p:cNvSpPr txBox="1">
            <a:spLocks noChangeArrowheads="1"/>
          </p:cNvSpPr>
          <p:nvPr/>
        </p:nvSpPr>
        <p:spPr bwMode="auto">
          <a:xfrm>
            <a:off x="1600200" y="0"/>
            <a:ext cx="6019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/>
            <a:r>
              <a:rPr lang="en-US" sz="2800" b="1" u="sng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914400" y="914400"/>
            <a:ext cx="754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Đề-ca-mét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Horizontal Scroll 2"/>
          <p:cNvSpPr/>
          <p:nvPr/>
        </p:nvSpPr>
        <p:spPr>
          <a:xfrm>
            <a:off x="2190750" y="2328863"/>
            <a:ext cx="4991100" cy="16002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67047" y="2667000"/>
            <a:ext cx="340990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KHÁM PHÁ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8"/>
    </mc:Choice>
    <mc:Fallback xmlns="">
      <p:transition spd="slow" advTm="9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3"/>
          <p:cNvSpPr txBox="1">
            <a:spLocks noChangeArrowheads="1"/>
          </p:cNvSpPr>
          <p:nvPr/>
        </p:nvSpPr>
        <p:spPr bwMode="auto">
          <a:xfrm>
            <a:off x="1600200" y="0"/>
            <a:ext cx="6019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4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11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2800" b="1" u="sng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914400" y="914400"/>
            <a:ext cx="754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Đề-ca-mét vuông. Héc-tô-mét vuông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2362200"/>
            <a:ext cx="365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a) Đề-ca-mét vuông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304800" y="3124200"/>
            <a:ext cx="4648200" cy="8302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-ca-</a:t>
            </a:r>
            <a:r>
              <a:rPr lang="en-US" sz="2400" b="1" i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-ca-</a:t>
            </a:r>
            <a:r>
              <a:rPr lang="en-US" sz="2400" b="1" i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thế nào 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4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122" name="TextBox 121">
            <a:extLst>
              <a:ext uri="{FF2B5EF4-FFF2-40B4-BE49-F238E27FC236}"/>
            </a:extLst>
          </p:cNvPr>
          <p:cNvSpPr txBox="1"/>
          <p:nvPr/>
        </p:nvSpPr>
        <p:spPr>
          <a:xfrm>
            <a:off x="304800" y="1484313"/>
            <a:ext cx="8534400" cy="8318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-ca-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0"/>
    </mc:Choice>
    <mc:Fallback xmlns="">
      <p:transition spd="slow" advTm="18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3"/>
          <p:cNvSpPr txBox="1">
            <a:spLocks noChangeArrowheads="1"/>
          </p:cNvSpPr>
          <p:nvPr/>
        </p:nvSpPr>
        <p:spPr bwMode="auto">
          <a:xfrm>
            <a:off x="1600200" y="0"/>
            <a:ext cx="6019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/>
            <a:r>
              <a:rPr lang="en-US" sz="2800" b="1" u="sng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914400" y="914400"/>
            <a:ext cx="754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Đề-ca-mét vuông. Héc-tô-mét vuông</a:t>
            </a:r>
          </a:p>
        </p:txBody>
      </p:sp>
      <p:sp>
        <p:nvSpPr>
          <p:cNvPr id="32771" name="TextBox 4"/>
          <p:cNvSpPr txBox="1">
            <a:spLocks noChangeArrowheads="1"/>
          </p:cNvSpPr>
          <p:nvPr/>
        </p:nvSpPr>
        <p:spPr bwMode="auto">
          <a:xfrm>
            <a:off x="0" y="2362200"/>
            <a:ext cx="365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a) Đề-ca-mét vuông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6200" y="2895600"/>
            <a:ext cx="4191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Một đề-ca-mét vuông </a:t>
            </a:r>
            <a:r>
              <a:rPr lang="en-US" sz="2400" b="1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(1dam</a:t>
            </a:r>
            <a:r>
              <a:rPr lang="en-US" sz="2400" b="1" baseline="3000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2400" b="1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lang="en-US" sz="2400">
              <a:solidFill>
                <a:srgbClr val="003399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3" name="TextBox 122"/>
          <p:cNvSpPr txBox="1">
            <a:spLocks noChangeArrowheads="1"/>
          </p:cNvSpPr>
          <p:nvPr/>
        </p:nvSpPr>
        <p:spPr bwMode="auto">
          <a:xfrm>
            <a:off x="1752600" y="5943600"/>
            <a:ext cx="984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1dam</a:t>
            </a:r>
          </a:p>
        </p:txBody>
      </p:sp>
      <p:sp>
        <p:nvSpPr>
          <p:cNvPr id="32774" name="Rectangle 5"/>
          <p:cNvSpPr>
            <a:spLocks noChangeArrowheads="1"/>
          </p:cNvSpPr>
          <p:nvPr/>
        </p:nvSpPr>
        <p:spPr bwMode="auto">
          <a:xfrm>
            <a:off x="858838" y="3570288"/>
            <a:ext cx="2703512" cy="2382837"/>
          </a:xfrm>
          <a:prstGeom prst="rect">
            <a:avLst/>
          </a:prstGeom>
          <a:solidFill>
            <a:srgbClr val="FF9900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en-US"/>
          </a:p>
        </p:txBody>
      </p:sp>
      <p:sp>
        <p:nvSpPr>
          <p:cNvPr id="125" name="TextBox 124">
            <a:extLst>
              <a:ext uri="{FF2B5EF4-FFF2-40B4-BE49-F238E27FC236}"/>
            </a:extLst>
          </p:cNvPr>
          <p:cNvSpPr txBox="1"/>
          <p:nvPr/>
        </p:nvSpPr>
        <p:spPr>
          <a:xfrm>
            <a:off x="4297363" y="3624263"/>
            <a:ext cx="4648200" cy="12001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-ca-</a:t>
            </a:r>
            <a:r>
              <a:rPr lang="en-US" sz="2400" b="1" i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1dam.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-ca-</a:t>
            </a:r>
            <a:r>
              <a:rPr lang="en-US" sz="2400" b="1" i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</a:rPr>
              <a:t>dam</a:t>
            </a:r>
            <a:r>
              <a:rPr lang="en-US" sz="2400" b="1" baseline="30000" dirty="0">
                <a:solidFill>
                  <a:srgbClr val="FF0000"/>
                </a:solidFill>
                <a:latin typeface="Times New Roman"/>
                <a:ea typeface="Calibri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126" name="Text Box 8"/>
          <p:cNvSpPr txBox="1">
            <a:spLocks noChangeArrowheads="1"/>
          </p:cNvSpPr>
          <p:nvPr/>
        </p:nvSpPr>
        <p:spPr bwMode="auto">
          <a:xfrm>
            <a:off x="914400" y="4224338"/>
            <a:ext cx="2667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3399"/>
                </a:solidFill>
                <a:latin typeface="Times New Roman" pitchFamily="18" charset="0"/>
              </a:rPr>
              <a:t>Một Đề - ca- mét vuông.</a:t>
            </a:r>
          </a:p>
        </p:txBody>
      </p:sp>
      <p:sp>
        <p:nvSpPr>
          <p:cNvPr id="32777" name="AutoShape 54"/>
          <p:cNvSpPr>
            <a:spLocks/>
          </p:cNvSpPr>
          <p:nvPr/>
        </p:nvSpPr>
        <p:spPr bwMode="auto">
          <a:xfrm rot="5400000" flipH="1">
            <a:off x="2095500" y="4702175"/>
            <a:ext cx="152400" cy="2705100"/>
          </a:xfrm>
          <a:prstGeom prst="leftBrace">
            <a:avLst>
              <a:gd name="adj1" fmla="val 43225"/>
              <a:gd name="adj2" fmla="val 5038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altLang="en-US"/>
          </a:p>
        </p:txBody>
      </p:sp>
      <p:sp>
        <p:nvSpPr>
          <p:cNvPr id="128" name="TextBox 127">
            <a:extLst>
              <a:ext uri="{FF2B5EF4-FFF2-40B4-BE49-F238E27FC236}"/>
            </a:extLst>
          </p:cNvPr>
          <p:cNvSpPr txBox="1"/>
          <p:nvPr/>
        </p:nvSpPr>
        <p:spPr>
          <a:xfrm>
            <a:off x="304800" y="1484313"/>
            <a:ext cx="8534400" cy="8318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-ca-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95"/>
    </mc:Choice>
    <mc:Fallback xmlns="">
      <p:transition spd="slow" advTm="28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25" grpId="0" animBg="1"/>
      <p:bldP spid="1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3"/>
          <p:cNvSpPr txBox="1">
            <a:spLocks noChangeArrowheads="1"/>
          </p:cNvSpPr>
          <p:nvPr/>
        </p:nvSpPr>
        <p:spPr bwMode="auto">
          <a:xfrm>
            <a:off x="1600200" y="0"/>
            <a:ext cx="6019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4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11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2800" b="1" u="sng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914400" y="914400"/>
            <a:ext cx="754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Đề-ca-mét vuông. Héc-tô-mét vuông</a:t>
            </a:r>
          </a:p>
        </p:txBody>
      </p:sp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0" y="2362200"/>
            <a:ext cx="365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a) Đề-ca-mét vuông</a:t>
            </a: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90600" y="3538538"/>
            <a:ext cx="2438400" cy="2405062"/>
            <a:chOff x="528" y="1680"/>
            <a:chExt cx="2400" cy="2400"/>
          </a:xfrm>
        </p:grpSpPr>
        <p:grpSp>
          <p:nvGrpSpPr>
            <p:cNvPr id="34830" name="Group 4"/>
            <p:cNvGrpSpPr>
              <a:grpSpLocks/>
            </p:cNvGrpSpPr>
            <p:nvPr/>
          </p:nvGrpSpPr>
          <p:grpSpPr bwMode="auto">
            <a:xfrm>
              <a:off x="528" y="1680"/>
              <a:ext cx="2400" cy="240"/>
              <a:chOff x="960" y="768"/>
              <a:chExt cx="2400" cy="240"/>
            </a:xfrm>
          </p:grpSpPr>
          <p:sp>
            <p:nvSpPr>
              <p:cNvPr id="109" name="Rectangle 5"/>
              <p:cNvSpPr>
                <a:spLocks noChangeArrowheads="1"/>
              </p:cNvSpPr>
              <p:nvPr/>
            </p:nvSpPr>
            <p:spPr bwMode="auto">
              <a:xfrm>
                <a:off x="96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0" name="Rectangle 6"/>
              <p:cNvSpPr>
                <a:spLocks noChangeArrowheads="1"/>
              </p:cNvSpPr>
              <p:nvPr/>
            </p:nvSpPr>
            <p:spPr bwMode="auto">
              <a:xfrm>
                <a:off x="1201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1" name="Rectangle 7"/>
              <p:cNvSpPr>
                <a:spLocks noChangeArrowheads="1"/>
              </p:cNvSpPr>
              <p:nvPr/>
            </p:nvSpPr>
            <p:spPr bwMode="auto">
              <a:xfrm>
                <a:off x="144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2" name="Rectangle 8"/>
              <p:cNvSpPr>
                <a:spLocks noChangeArrowheads="1"/>
              </p:cNvSpPr>
              <p:nvPr/>
            </p:nvSpPr>
            <p:spPr bwMode="auto">
              <a:xfrm>
                <a:off x="1680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3" name="Rectangle 9"/>
              <p:cNvSpPr>
                <a:spLocks noChangeArrowheads="1"/>
              </p:cNvSpPr>
              <p:nvPr/>
            </p:nvSpPr>
            <p:spPr bwMode="auto">
              <a:xfrm>
                <a:off x="1919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4" name="Rectangle 10"/>
              <p:cNvSpPr>
                <a:spLocks noChangeArrowheads="1"/>
              </p:cNvSpPr>
              <p:nvPr/>
            </p:nvSpPr>
            <p:spPr bwMode="auto">
              <a:xfrm>
                <a:off x="264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5" name="Rectangle 11"/>
              <p:cNvSpPr>
                <a:spLocks noChangeArrowheads="1"/>
              </p:cNvSpPr>
              <p:nvPr/>
            </p:nvSpPr>
            <p:spPr bwMode="auto">
              <a:xfrm>
                <a:off x="3119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6" name="Rectangle 12"/>
              <p:cNvSpPr>
                <a:spLocks noChangeArrowheads="1"/>
              </p:cNvSpPr>
              <p:nvPr/>
            </p:nvSpPr>
            <p:spPr bwMode="auto">
              <a:xfrm>
                <a:off x="2401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7" name="Rectangle 13"/>
              <p:cNvSpPr>
                <a:spLocks noChangeArrowheads="1"/>
              </p:cNvSpPr>
              <p:nvPr/>
            </p:nvSpPr>
            <p:spPr bwMode="auto">
              <a:xfrm>
                <a:off x="2880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8" name="Rectangle 14"/>
              <p:cNvSpPr>
                <a:spLocks noChangeArrowheads="1"/>
              </p:cNvSpPr>
              <p:nvPr/>
            </p:nvSpPr>
            <p:spPr bwMode="auto">
              <a:xfrm>
                <a:off x="216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34831" name="Group 15"/>
            <p:cNvGrpSpPr>
              <a:grpSpLocks/>
            </p:cNvGrpSpPr>
            <p:nvPr/>
          </p:nvGrpSpPr>
          <p:grpSpPr bwMode="auto">
            <a:xfrm>
              <a:off x="528" y="1920"/>
              <a:ext cx="2400" cy="240"/>
              <a:chOff x="960" y="768"/>
              <a:chExt cx="2400" cy="240"/>
            </a:xfrm>
          </p:grpSpPr>
          <p:sp>
            <p:nvSpPr>
              <p:cNvPr id="99" name="Rectangle 16"/>
              <p:cNvSpPr>
                <a:spLocks noChangeArrowheads="1"/>
              </p:cNvSpPr>
              <p:nvPr/>
            </p:nvSpPr>
            <p:spPr bwMode="auto">
              <a:xfrm>
                <a:off x="96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0" name="Rectangle 17"/>
              <p:cNvSpPr>
                <a:spLocks noChangeArrowheads="1"/>
              </p:cNvSpPr>
              <p:nvPr/>
            </p:nvSpPr>
            <p:spPr bwMode="auto">
              <a:xfrm>
                <a:off x="1201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1" name="Rectangle 18"/>
              <p:cNvSpPr>
                <a:spLocks noChangeArrowheads="1"/>
              </p:cNvSpPr>
              <p:nvPr/>
            </p:nvSpPr>
            <p:spPr bwMode="auto">
              <a:xfrm>
                <a:off x="144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2" name="Rectangle 19"/>
              <p:cNvSpPr>
                <a:spLocks noChangeArrowheads="1"/>
              </p:cNvSpPr>
              <p:nvPr/>
            </p:nvSpPr>
            <p:spPr bwMode="auto">
              <a:xfrm>
                <a:off x="1680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3" name="Rectangle 20"/>
              <p:cNvSpPr>
                <a:spLocks noChangeArrowheads="1"/>
              </p:cNvSpPr>
              <p:nvPr/>
            </p:nvSpPr>
            <p:spPr bwMode="auto">
              <a:xfrm>
                <a:off x="1919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4" name="Rectangle 21"/>
              <p:cNvSpPr>
                <a:spLocks noChangeArrowheads="1"/>
              </p:cNvSpPr>
              <p:nvPr/>
            </p:nvSpPr>
            <p:spPr bwMode="auto">
              <a:xfrm>
                <a:off x="264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5" name="Rectangle 22"/>
              <p:cNvSpPr>
                <a:spLocks noChangeArrowheads="1"/>
              </p:cNvSpPr>
              <p:nvPr/>
            </p:nvSpPr>
            <p:spPr bwMode="auto">
              <a:xfrm>
                <a:off x="3119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6" name="Rectangle 23"/>
              <p:cNvSpPr>
                <a:spLocks noChangeArrowheads="1"/>
              </p:cNvSpPr>
              <p:nvPr/>
            </p:nvSpPr>
            <p:spPr bwMode="auto">
              <a:xfrm>
                <a:off x="2401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7" name="Rectangle 24"/>
              <p:cNvSpPr>
                <a:spLocks noChangeArrowheads="1"/>
              </p:cNvSpPr>
              <p:nvPr/>
            </p:nvSpPr>
            <p:spPr bwMode="auto">
              <a:xfrm>
                <a:off x="2880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8" name="Rectangle 25"/>
              <p:cNvSpPr>
                <a:spLocks noChangeArrowheads="1"/>
              </p:cNvSpPr>
              <p:nvPr/>
            </p:nvSpPr>
            <p:spPr bwMode="auto">
              <a:xfrm>
                <a:off x="216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34832" name="Group 26"/>
            <p:cNvGrpSpPr>
              <a:grpSpLocks/>
            </p:cNvGrpSpPr>
            <p:nvPr/>
          </p:nvGrpSpPr>
          <p:grpSpPr bwMode="auto">
            <a:xfrm>
              <a:off x="528" y="2160"/>
              <a:ext cx="2400" cy="240"/>
              <a:chOff x="960" y="768"/>
              <a:chExt cx="2400" cy="240"/>
            </a:xfrm>
          </p:grpSpPr>
          <p:sp>
            <p:nvSpPr>
              <p:cNvPr id="89" name="Rectangle 27"/>
              <p:cNvSpPr>
                <a:spLocks noChangeArrowheads="1"/>
              </p:cNvSpPr>
              <p:nvPr/>
            </p:nvSpPr>
            <p:spPr bwMode="auto">
              <a:xfrm>
                <a:off x="96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0" name="Rectangle 28"/>
              <p:cNvSpPr>
                <a:spLocks noChangeArrowheads="1"/>
              </p:cNvSpPr>
              <p:nvPr/>
            </p:nvSpPr>
            <p:spPr bwMode="auto">
              <a:xfrm>
                <a:off x="1201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1" name="Rectangle 29"/>
              <p:cNvSpPr>
                <a:spLocks noChangeArrowheads="1"/>
              </p:cNvSpPr>
              <p:nvPr/>
            </p:nvSpPr>
            <p:spPr bwMode="auto">
              <a:xfrm>
                <a:off x="144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2" name="Rectangle 30"/>
              <p:cNvSpPr>
                <a:spLocks noChangeArrowheads="1"/>
              </p:cNvSpPr>
              <p:nvPr/>
            </p:nvSpPr>
            <p:spPr bwMode="auto">
              <a:xfrm>
                <a:off x="1680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3" name="Rectangle 31"/>
              <p:cNvSpPr>
                <a:spLocks noChangeArrowheads="1"/>
              </p:cNvSpPr>
              <p:nvPr/>
            </p:nvSpPr>
            <p:spPr bwMode="auto">
              <a:xfrm>
                <a:off x="1919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4" name="Rectangle 32"/>
              <p:cNvSpPr>
                <a:spLocks noChangeArrowheads="1"/>
              </p:cNvSpPr>
              <p:nvPr/>
            </p:nvSpPr>
            <p:spPr bwMode="auto">
              <a:xfrm>
                <a:off x="264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5" name="Rectangle 33"/>
              <p:cNvSpPr>
                <a:spLocks noChangeArrowheads="1"/>
              </p:cNvSpPr>
              <p:nvPr/>
            </p:nvSpPr>
            <p:spPr bwMode="auto">
              <a:xfrm>
                <a:off x="3119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6" name="Rectangle 34"/>
              <p:cNvSpPr>
                <a:spLocks noChangeArrowheads="1"/>
              </p:cNvSpPr>
              <p:nvPr/>
            </p:nvSpPr>
            <p:spPr bwMode="auto">
              <a:xfrm>
                <a:off x="2401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7" name="Rectangle 35"/>
              <p:cNvSpPr>
                <a:spLocks noChangeArrowheads="1"/>
              </p:cNvSpPr>
              <p:nvPr/>
            </p:nvSpPr>
            <p:spPr bwMode="auto">
              <a:xfrm>
                <a:off x="2880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8" name="Rectangle 36"/>
              <p:cNvSpPr>
                <a:spLocks noChangeArrowheads="1"/>
              </p:cNvSpPr>
              <p:nvPr/>
            </p:nvSpPr>
            <p:spPr bwMode="auto">
              <a:xfrm>
                <a:off x="216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34833" name="Group 37"/>
            <p:cNvGrpSpPr>
              <a:grpSpLocks/>
            </p:cNvGrpSpPr>
            <p:nvPr/>
          </p:nvGrpSpPr>
          <p:grpSpPr bwMode="auto">
            <a:xfrm>
              <a:off x="528" y="2400"/>
              <a:ext cx="2400" cy="240"/>
              <a:chOff x="960" y="768"/>
              <a:chExt cx="2400" cy="240"/>
            </a:xfrm>
          </p:grpSpPr>
          <p:sp>
            <p:nvSpPr>
              <p:cNvPr id="79" name="Rectangle 38"/>
              <p:cNvSpPr>
                <a:spLocks noChangeArrowheads="1"/>
              </p:cNvSpPr>
              <p:nvPr/>
            </p:nvSpPr>
            <p:spPr bwMode="auto">
              <a:xfrm>
                <a:off x="96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80" name="Rectangle 39"/>
              <p:cNvSpPr>
                <a:spLocks noChangeArrowheads="1"/>
              </p:cNvSpPr>
              <p:nvPr/>
            </p:nvSpPr>
            <p:spPr bwMode="auto">
              <a:xfrm>
                <a:off x="1201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81" name="Rectangle 40"/>
              <p:cNvSpPr>
                <a:spLocks noChangeArrowheads="1"/>
              </p:cNvSpPr>
              <p:nvPr/>
            </p:nvSpPr>
            <p:spPr bwMode="auto">
              <a:xfrm>
                <a:off x="144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82" name="Rectangle 41"/>
              <p:cNvSpPr>
                <a:spLocks noChangeArrowheads="1"/>
              </p:cNvSpPr>
              <p:nvPr/>
            </p:nvSpPr>
            <p:spPr bwMode="auto">
              <a:xfrm>
                <a:off x="1680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83" name="Rectangle 42"/>
              <p:cNvSpPr>
                <a:spLocks noChangeArrowheads="1"/>
              </p:cNvSpPr>
              <p:nvPr/>
            </p:nvSpPr>
            <p:spPr bwMode="auto">
              <a:xfrm>
                <a:off x="1919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84" name="Rectangle 43"/>
              <p:cNvSpPr>
                <a:spLocks noChangeArrowheads="1"/>
              </p:cNvSpPr>
              <p:nvPr/>
            </p:nvSpPr>
            <p:spPr bwMode="auto">
              <a:xfrm>
                <a:off x="264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85" name="Rectangle 44"/>
              <p:cNvSpPr>
                <a:spLocks noChangeArrowheads="1"/>
              </p:cNvSpPr>
              <p:nvPr/>
            </p:nvSpPr>
            <p:spPr bwMode="auto">
              <a:xfrm>
                <a:off x="3119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86" name="Rectangle 45"/>
              <p:cNvSpPr>
                <a:spLocks noChangeArrowheads="1"/>
              </p:cNvSpPr>
              <p:nvPr/>
            </p:nvSpPr>
            <p:spPr bwMode="auto">
              <a:xfrm>
                <a:off x="2401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87" name="Rectangle 46"/>
              <p:cNvSpPr>
                <a:spLocks noChangeArrowheads="1"/>
              </p:cNvSpPr>
              <p:nvPr/>
            </p:nvSpPr>
            <p:spPr bwMode="auto">
              <a:xfrm>
                <a:off x="2880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88" name="Rectangle 47"/>
              <p:cNvSpPr>
                <a:spLocks noChangeArrowheads="1"/>
              </p:cNvSpPr>
              <p:nvPr/>
            </p:nvSpPr>
            <p:spPr bwMode="auto">
              <a:xfrm>
                <a:off x="216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34834" name="Group 48"/>
            <p:cNvGrpSpPr>
              <a:grpSpLocks/>
            </p:cNvGrpSpPr>
            <p:nvPr/>
          </p:nvGrpSpPr>
          <p:grpSpPr bwMode="auto">
            <a:xfrm>
              <a:off x="528" y="2640"/>
              <a:ext cx="2400" cy="240"/>
              <a:chOff x="960" y="768"/>
              <a:chExt cx="2400" cy="240"/>
            </a:xfrm>
          </p:grpSpPr>
          <p:sp>
            <p:nvSpPr>
              <p:cNvPr id="69" name="Rectangle 49"/>
              <p:cNvSpPr>
                <a:spLocks noChangeArrowheads="1"/>
              </p:cNvSpPr>
              <p:nvPr/>
            </p:nvSpPr>
            <p:spPr bwMode="auto">
              <a:xfrm>
                <a:off x="96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70" name="Rectangle 50"/>
              <p:cNvSpPr>
                <a:spLocks noChangeArrowheads="1"/>
              </p:cNvSpPr>
              <p:nvPr/>
            </p:nvSpPr>
            <p:spPr bwMode="auto">
              <a:xfrm>
                <a:off x="1201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71" name="Rectangle 51"/>
              <p:cNvSpPr>
                <a:spLocks noChangeArrowheads="1"/>
              </p:cNvSpPr>
              <p:nvPr/>
            </p:nvSpPr>
            <p:spPr bwMode="auto">
              <a:xfrm>
                <a:off x="144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72" name="Rectangle 52"/>
              <p:cNvSpPr>
                <a:spLocks noChangeArrowheads="1"/>
              </p:cNvSpPr>
              <p:nvPr/>
            </p:nvSpPr>
            <p:spPr bwMode="auto">
              <a:xfrm>
                <a:off x="1680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73" name="Rectangle 53"/>
              <p:cNvSpPr>
                <a:spLocks noChangeArrowheads="1"/>
              </p:cNvSpPr>
              <p:nvPr/>
            </p:nvSpPr>
            <p:spPr bwMode="auto">
              <a:xfrm>
                <a:off x="1919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74" name="Rectangle 54"/>
              <p:cNvSpPr>
                <a:spLocks noChangeArrowheads="1"/>
              </p:cNvSpPr>
              <p:nvPr/>
            </p:nvSpPr>
            <p:spPr bwMode="auto">
              <a:xfrm>
                <a:off x="264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75" name="Rectangle 55"/>
              <p:cNvSpPr>
                <a:spLocks noChangeArrowheads="1"/>
              </p:cNvSpPr>
              <p:nvPr/>
            </p:nvSpPr>
            <p:spPr bwMode="auto">
              <a:xfrm>
                <a:off x="3119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76" name="Rectangle 56"/>
              <p:cNvSpPr>
                <a:spLocks noChangeArrowheads="1"/>
              </p:cNvSpPr>
              <p:nvPr/>
            </p:nvSpPr>
            <p:spPr bwMode="auto">
              <a:xfrm>
                <a:off x="2401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77" name="Rectangle 57"/>
              <p:cNvSpPr>
                <a:spLocks noChangeArrowheads="1"/>
              </p:cNvSpPr>
              <p:nvPr/>
            </p:nvSpPr>
            <p:spPr bwMode="auto">
              <a:xfrm>
                <a:off x="2880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78" name="Rectangle 58"/>
              <p:cNvSpPr>
                <a:spLocks noChangeArrowheads="1"/>
              </p:cNvSpPr>
              <p:nvPr/>
            </p:nvSpPr>
            <p:spPr bwMode="auto">
              <a:xfrm>
                <a:off x="216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34835" name="Group 59"/>
            <p:cNvGrpSpPr>
              <a:grpSpLocks/>
            </p:cNvGrpSpPr>
            <p:nvPr/>
          </p:nvGrpSpPr>
          <p:grpSpPr bwMode="auto">
            <a:xfrm>
              <a:off x="528" y="2880"/>
              <a:ext cx="2400" cy="240"/>
              <a:chOff x="960" y="768"/>
              <a:chExt cx="2400" cy="240"/>
            </a:xfrm>
          </p:grpSpPr>
          <p:sp>
            <p:nvSpPr>
              <p:cNvPr id="59" name="Rectangle 60"/>
              <p:cNvSpPr>
                <a:spLocks noChangeArrowheads="1"/>
              </p:cNvSpPr>
              <p:nvPr/>
            </p:nvSpPr>
            <p:spPr bwMode="auto">
              <a:xfrm>
                <a:off x="96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60" name="Rectangle 61"/>
              <p:cNvSpPr>
                <a:spLocks noChangeArrowheads="1"/>
              </p:cNvSpPr>
              <p:nvPr/>
            </p:nvSpPr>
            <p:spPr bwMode="auto">
              <a:xfrm>
                <a:off x="1201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61" name="Rectangle 62"/>
              <p:cNvSpPr>
                <a:spLocks noChangeArrowheads="1"/>
              </p:cNvSpPr>
              <p:nvPr/>
            </p:nvSpPr>
            <p:spPr bwMode="auto">
              <a:xfrm>
                <a:off x="144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62" name="Rectangle 63"/>
              <p:cNvSpPr>
                <a:spLocks noChangeArrowheads="1"/>
              </p:cNvSpPr>
              <p:nvPr/>
            </p:nvSpPr>
            <p:spPr bwMode="auto">
              <a:xfrm>
                <a:off x="1680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63" name="Rectangle 64"/>
              <p:cNvSpPr>
                <a:spLocks noChangeArrowheads="1"/>
              </p:cNvSpPr>
              <p:nvPr/>
            </p:nvSpPr>
            <p:spPr bwMode="auto">
              <a:xfrm>
                <a:off x="1919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64" name="Rectangle 65"/>
              <p:cNvSpPr>
                <a:spLocks noChangeArrowheads="1"/>
              </p:cNvSpPr>
              <p:nvPr/>
            </p:nvSpPr>
            <p:spPr bwMode="auto">
              <a:xfrm>
                <a:off x="264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65" name="Rectangle 66"/>
              <p:cNvSpPr>
                <a:spLocks noChangeArrowheads="1"/>
              </p:cNvSpPr>
              <p:nvPr/>
            </p:nvSpPr>
            <p:spPr bwMode="auto">
              <a:xfrm>
                <a:off x="3119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66" name="Rectangle 67"/>
              <p:cNvSpPr>
                <a:spLocks noChangeArrowheads="1"/>
              </p:cNvSpPr>
              <p:nvPr/>
            </p:nvSpPr>
            <p:spPr bwMode="auto">
              <a:xfrm>
                <a:off x="2401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67" name="Rectangle 68"/>
              <p:cNvSpPr>
                <a:spLocks noChangeArrowheads="1"/>
              </p:cNvSpPr>
              <p:nvPr/>
            </p:nvSpPr>
            <p:spPr bwMode="auto">
              <a:xfrm>
                <a:off x="2880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68" name="Rectangle 69"/>
              <p:cNvSpPr>
                <a:spLocks noChangeArrowheads="1"/>
              </p:cNvSpPr>
              <p:nvPr/>
            </p:nvSpPr>
            <p:spPr bwMode="auto">
              <a:xfrm>
                <a:off x="216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34836" name="Group 70"/>
            <p:cNvGrpSpPr>
              <a:grpSpLocks/>
            </p:cNvGrpSpPr>
            <p:nvPr/>
          </p:nvGrpSpPr>
          <p:grpSpPr bwMode="auto">
            <a:xfrm>
              <a:off x="528" y="3120"/>
              <a:ext cx="2400" cy="240"/>
              <a:chOff x="960" y="768"/>
              <a:chExt cx="2400" cy="240"/>
            </a:xfrm>
          </p:grpSpPr>
          <p:sp>
            <p:nvSpPr>
              <p:cNvPr id="49" name="Rectangle 71"/>
              <p:cNvSpPr>
                <a:spLocks noChangeArrowheads="1"/>
              </p:cNvSpPr>
              <p:nvPr/>
            </p:nvSpPr>
            <p:spPr bwMode="auto">
              <a:xfrm>
                <a:off x="96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50" name="Rectangle 72"/>
              <p:cNvSpPr>
                <a:spLocks noChangeArrowheads="1"/>
              </p:cNvSpPr>
              <p:nvPr/>
            </p:nvSpPr>
            <p:spPr bwMode="auto">
              <a:xfrm>
                <a:off x="1201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51" name="Rectangle 73"/>
              <p:cNvSpPr>
                <a:spLocks noChangeArrowheads="1"/>
              </p:cNvSpPr>
              <p:nvPr/>
            </p:nvSpPr>
            <p:spPr bwMode="auto">
              <a:xfrm>
                <a:off x="144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52" name="Rectangle 74"/>
              <p:cNvSpPr>
                <a:spLocks noChangeArrowheads="1"/>
              </p:cNvSpPr>
              <p:nvPr/>
            </p:nvSpPr>
            <p:spPr bwMode="auto">
              <a:xfrm>
                <a:off x="1680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53" name="Rectangle 75"/>
              <p:cNvSpPr>
                <a:spLocks noChangeArrowheads="1"/>
              </p:cNvSpPr>
              <p:nvPr/>
            </p:nvSpPr>
            <p:spPr bwMode="auto">
              <a:xfrm>
                <a:off x="1919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54" name="Rectangle 76"/>
              <p:cNvSpPr>
                <a:spLocks noChangeArrowheads="1"/>
              </p:cNvSpPr>
              <p:nvPr/>
            </p:nvSpPr>
            <p:spPr bwMode="auto">
              <a:xfrm>
                <a:off x="264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55" name="Rectangle 77"/>
              <p:cNvSpPr>
                <a:spLocks noChangeArrowheads="1"/>
              </p:cNvSpPr>
              <p:nvPr/>
            </p:nvSpPr>
            <p:spPr bwMode="auto">
              <a:xfrm>
                <a:off x="3119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56" name="Rectangle 78"/>
              <p:cNvSpPr>
                <a:spLocks noChangeArrowheads="1"/>
              </p:cNvSpPr>
              <p:nvPr/>
            </p:nvSpPr>
            <p:spPr bwMode="auto">
              <a:xfrm>
                <a:off x="2401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57" name="Rectangle 79"/>
              <p:cNvSpPr>
                <a:spLocks noChangeArrowheads="1"/>
              </p:cNvSpPr>
              <p:nvPr/>
            </p:nvSpPr>
            <p:spPr bwMode="auto">
              <a:xfrm>
                <a:off x="2880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58" name="Rectangle 80"/>
              <p:cNvSpPr>
                <a:spLocks noChangeArrowheads="1"/>
              </p:cNvSpPr>
              <p:nvPr/>
            </p:nvSpPr>
            <p:spPr bwMode="auto">
              <a:xfrm>
                <a:off x="216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34837" name="Group 81"/>
            <p:cNvGrpSpPr>
              <a:grpSpLocks/>
            </p:cNvGrpSpPr>
            <p:nvPr/>
          </p:nvGrpSpPr>
          <p:grpSpPr bwMode="auto">
            <a:xfrm>
              <a:off x="528" y="3360"/>
              <a:ext cx="2400" cy="240"/>
              <a:chOff x="960" y="768"/>
              <a:chExt cx="2400" cy="240"/>
            </a:xfrm>
          </p:grpSpPr>
          <p:sp>
            <p:nvSpPr>
              <p:cNvPr id="39" name="Rectangle 82"/>
              <p:cNvSpPr>
                <a:spLocks noChangeArrowheads="1"/>
              </p:cNvSpPr>
              <p:nvPr/>
            </p:nvSpPr>
            <p:spPr bwMode="auto">
              <a:xfrm>
                <a:off x="96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" name="Rectangle 83"/>
              <p:cNvSpPr>
                <a:spLocks noChangeArrowheads="1"/>
              </p:cNvSpPr>
              <p:nvPr/>
            </p:nvSpPr>
            <p:spPr bwMode="auto">
              <a:xfrm>
                <a:off x="1201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" name="Rectangle 84"/>
              <p:cNvSpPr>
                <a:spLocks noChangeArrowheads="1"/>
              </p:cNvSpPr>
              <p:nvPr/>
            </p:nvSpPr>
            <p:spPr bwMode="auto">
              <a:xfrm>
                <a:off x="144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2" name="Rectangle 85"/>
              <p:cNvSpPr>
                <a:spLocks noChangeArrowheads="1"/>
              </p:cNvSpPr>
              <p:nvPr/>
            </p:nvSpPr>
            <p:spPr bwMode="auto">
              <a:xfrm>
                <a:off x="1680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3" name="Rectangle 86"/>
              <p:cNvSpPr>
                <a:spLocks noChangeArrowheads="1"/>
              </p:cNvSpPr>
              <p:nvPr/>
            </p:nvSpPr>
            <p:spPr bwMode="auto">
              <a:xfrm>
                <a:off x="1919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4" name="Rectangle 87"/>
              <p:cNvSpPr>
                <a:spLocks noChangeArrowheads="1"/>
              </p:cNvSpPr>
              <p:nvPr/>
            </p:nvSpPr>
            <p:spPr bwMode="auto">
              <a:xfrm>
                <a:off x="264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5" name="Rectangle 88"/>
              <p:cNvSpPr>
                <a:spLocks noChangeArrowheads="1"/>
              </p:cNvSpPr>
              <p:nvPr/>
            </p:nvSpPr>
            <p:spPr bwMode="auto">
              <a:xfrm>
                <a:off x="3119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6" name="Rectangle 89"/>
              <p:cNvSpPr>
                <a:spLocks noChangeArrowheads="1"/>
              </p:cNvSpPr>
              <p:nvPr/>
            </p:nvSpPr>
            <p:spPr bwMode="auto">
              <a:xfrm>
                <a:off x="2401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7" name="Rectangle 90"/>
              <p:cNvSpPr>
                <a:spLocks noChangeArrowheads="1"/>
              </p:cNvSpPr>
              <p:nvPr/>
            </p:nvSpPr>
            <p:spPr bwMode="auto">
              <a:xfrm>
                <a:off x="2880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8" name="Rectangle 91"/>
              <p:cNvSpPr>
                <a:spLocks noChangeArrowheads="1"/>
              </p:cNvSpPr>
              <p:nvPr/>
            </p:nvSpPr>
            <p:spPr bwMode="auto">
              <a:xfrm>
                <a:off x="216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34838" name="Group 92"/>
            <p:cNvGrpSpPr>
              <a:grpSpLocks/>
            </p:cNvGrpSpPr>
            <p:nvPr/>
          </p:nvGrpSpPr>
          <p:grpSpPr bwMode="auto">
            <a:xfrm>
              <a:off x="528" y="3600"/>
              <a:ext cx="2400" cy="240"/>
              <a:chOff x="960" y="768"/>
              <a:chExt cx="2400" cy="240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96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" name="Rectangle 94"/>
              <p:cNvSpPr>
                <a:spLocks noChangeArrowheads="1"/>
              </p:cNvSpPr>
              <p:nvPr/>
            </p:nvSpPr>
            <p:spPr bwMode="auto">
              <a:xfrm>
                <a:off x="1201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" name="Rectangle 95"/>
              <p:cNvSpPr>
                <a:spLocks noChangeArrowheads="1"/>
              </p:cNvSpPr>
              <p:nvPr/>
            </p:nvSpPr>
            <p:spPr bwMode="auto">
              <a:xfrm>
                <a:off x="144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" name="Rectangle 96"/>
              <p:cNvSpPr>
                <a:spLocks noChangeArrowheads="1"/>
              </p:cNvSpPr>
              <p:nvPr/>
            </p:nvSpPr>
            <p:spPr bwMode="auto">
              <a:xfrm>
                <a:off x="1680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" name="Rectangle 97"/>
              <p:cNvSpPr>
                <a:spLocks noChangeArrowheads="1"/>
              </p:cNvSpPr>
              <p:nvPr/>
            </p:nvSpPr>
            <p:spPr bwMode="auto">
              <a:xfrm>
                <a:off x="1919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" name="Rectangle 98"/>
              <p:cNvSpPr>
                <a:spLocks noChangeArrowheads="1"/>
              </p:cNvSpPr>
              <p:nvPr/>
            </p:nvSpPr>
            <p:spPr bwMode="auto">
              <a:xfrm>
                <a:off x="264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" name="Rectangle 99"/>
              <p:cNvSpPr>
                <a:spLocks noChangeArrowheads="1"/>
              </p:cNvSpPr>
              <p:nvPr/>
            </p:nvSpPr>
            <p:spPr bwMode="auto">
              <a:xfrm>
                <a:off x="3119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" name="Rectangle 100"/>
              <p:cNvSpPr>
                <a:spLocks noChangeArrowheads="1"/>
              </p:cNvSpPr>
              <p:nvPr/>
            </p:nvSpPr>
            <p:spPr bwMode="auto">
              <a:xfrm>
                <a:off x="2401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" name="Rectangle 101"/>
              <p:cNvSpPr>
                <a:spLocks noChangeArrowheads="1"/>
              </p:cNvSpPr>
              <p:nvPr/>
            </p:nvSpPr>
            <p:spPr bwMode="auto">
              <a:xfrm>
                <a:off x="2880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" name="Rectangle 102"/>
              <p:cNvSpPr>
                <a:spLocks noChangeArrowheads="1"/>
              </p:cNvSpPr>
              <p:nvPr/>
            </p:nvSpPr>
            <p:spPr bwMode="auto">
              <a:xfrm>
                <a:off x="216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34839" name="Group 103"/>
            <p:cNvGrpSpPr>
              <a:grpSpLocks/>
            </p:cNvGrpSpPr>
            <p:nvPr/>
          </p:nvGrpSpPr>
          <p:grpSpPr bwMode="auto">
            <a:xfrm>
              <a:off x="528" y="3840"/>
              <a:ext cx="2400" cy="240"/>
              <a:chOff x="960" y="768"/>
              <a:chExt cx="2400" cy="240"/>
            </a:xfrm>
          </p:grpSpPr>
          <p:sp>
            <p:nvSpPr>
              <p:cNvPr id="19" name="Rectangle 104"/>
              <p:cNvSpPr>
                <a:spLocks noChangeArrowheads="1"/>
              </p:cNvSpPr>
              <p:nvPr/>
            </p:nvSpPr>
            <p:spPr bwMode="auto">
              <a:xfrm>
                <a:off x="960" y="770"/>
                <a:ext cx="241" cy="23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" name="Rectangle 105"/>
              <p:cNvSpPr>
                <a:spLocks noChangeArrowheads="1"/>
              </p:cNvSpPr>
              <p:nvPr/>
            </p:nvSpPr>
            <p:spPr bwMode="auto">
              <a:xfrm>
                <a:off x="1201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" name="Rectangle 106"/>
              <p:cNvSpPr>
                <a:spLocks noChangeArrowheads="1"/>
              </p:cNvSpPr>
              <p:nvPr/>
            </p:nvSpPr>
            <p:spPr bwMode="auto">
              <a:xfrm>
                <a:off x="144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" name="Rectangle 107"/>
              <p:cNvSpPr>
                <a:spLocks noChangeArrowheads="1"/>
              </p:cNvSpPr>
              <p:nvPr/>
            </p:nvSpPr>
            <p:spPr bwMode="auto">
              <a:xfrm>
                <a:off x="1680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" name="Rectangle 108"/>
              <p:cNvSpPr>
                <a:spLocks noChangeArrowheads="1"/>
              </p:cNvSpPr>
              <p:nvPr/>
            </p:nvSpPr>
            <p:spPr bwMode="auto">
              <a:xfrm>
                <a:off x="1919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" name="Rectangle 109"/>
              <p:cNvSpPr>
                <a:spLocks noChangeArrowheads="1"/>
              </p:cNvSpPr>
              <p:nvPr/>
            </p:nvSpPr>
            <p:spPr bwMode="auto">
              <a:xfrm>
                <a:off x="264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5" name="Rectangle 110"/>
              <p:cNvSpPr>
                <a:spLocks noChangeArrowheads="1"/>
              </p:cNvSpPr>
              <p:nvPr/>
            </p:nvSpPr>
            <p:spPr bwMode="auto">
              <a:xfrm>
                <a:off x="3119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" name="Rectangle 111"/>
              <p:cNvSpPr>
                <a:spLocks noChangeArrowheads="1"/>
              </p:cNvSpPr>
              <p:nvPr/>
            </p:nvSpPr>
            <p:spPr bwMode="auto">
              <a:xfrm>
                <a:off x="2401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" name="Rectangle 112"/>
              <p:cNvSpPr>
                <a:spLocks noChangeArrowheads="1"/>
              </p:cNvSpPr>
              <p:nvPr/>
            </p:nvSpPr>
            <p:spPr bwMode="auto">
              <a:xfrm>
                <a:off x="2880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" name="Rectangle 113"/>
              <p:cNvSpPr>
                <a:spLocks noChangeArrowheads="1"/>
              </p:cNvSpPr>
              <p:nvPr/>
            </p:nvSpPr>
            <p:spPr bwMode="auto">
              <a:xfrm>
                <a:off x="216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</p:grpSp>
      <p:sp>
        <p:nvSpPr>
          <p:cNvPr id="34821" name="TextBox 2"/>
          <p:cNvSpPr txBox="1">
            <a:spLocks noChangeArrowheads="1"/>
          </p:cNvSpPr>
          <p:nvPr/>
        </p:nvSpPr>
        <p:spPr bwMode="auto">
          <a:xfrm>
            <a:off x="76200" y="2732088"/>
            <a:ext cx="4191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Một đề-ca-mét vuông </a:t>
            </a:r>
            <a:r>
              <a:rPr lang="en-US" sz="2400" b="1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(1dam</a:t>
            </a:r>
            <a:r>
              <a:rPr lang="en-US" sz="2400" b="1" baseline="3000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2400" b="1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</a:p>
          <a:p>
            <a:endParaRPr lang="en-US" sz="2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Line 115"/>
          <p:cNvSpPr>
            <a:spLocks noChangeShapeType="1"/>
          </p:cNvSpPr>
          <p:nvPr/>
        </p:nvSpPr>
        <p:spPr bwMode="auto">
          <a:xfrm flipH="1">
            <a:off x="569668" y="5867400"/>
            <a:ext cx="457200" cy="0"/>
          </a:xfrm>
          <a:prstGeom prst="line">
            <a:avLst/>
          </a:prstGeom>
          <a:noFill/>
          <a:ln w="57150">
            <a:solidFill>
              <a:srgbClr val="000000"/>
            </a:solidFill>
            <a:miter lim="800000"/>
            <a:headEnd/>
            <a:tailEnd type="triangle" w="med" len="med"/>
          </a:ln>
          <a:effectLst/>
          <a:ex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21" name="TextBox 120"/>
          <p:cNvSpPr txBox="1">
            <a:spLocks noChangeArrowheads="1"/>
          </p:cNvSpPr>
          <p:nvPr/>
        </p:nvSpPr>
        <p:spPr bwMode="auto">
          <a:xfrm>
            <a:off x="25400" y="5564188"/>
            <a:ext cx="762000" cy="48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1m</a:t>
            </a:r>
            <a:r>
              <a:rPr lang="en-US" sz="2400" b="1" baseline="30000" dirty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endParaRPr lang="en-US" sz="2400" dirty="0">
              <a:solidFill>
                <a:srgbClr val="003399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3" name="TextBox 122"/>
          <p:cNvSpPr txBox="1">
            <a:spLocks noChangeArrowheads="1"/>
          </p:cNvSpPr>
          <p:nvPr/>
        </p:nvSpPr>
        <p:spPr bwMode="auto">
          <a:xfrm>
            <a:off x="1752600" y="5943600"/>
            <a:ext cx="984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1dam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62400" y="4343400"/>
            <a:ext cx="4800600" cy="941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- Theo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1dam</a:t>
            </a:r>
            <a:r>
              <a:rPr lang="en-US" sz="2400" b="1" baseline="30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</a:rPr>
              <a:t>gồm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</a:rPr>
              <a:t> 100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</a:rPr>
              <a:t>hình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</a:rPr>
              <a:t>vuông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1m</a:t>
            </a:r>
            <a:r>
              <a:rPr lang="en-US" sz="2400" b="1" baseline="30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.</a:t>
            </a:r>
            <a:endParaRPr lang="en-US" sz="14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962400" y="5583238"/>
            <a:ext cx="4800600" cy="5222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* Từ đó, ta có: </a:t>
            </a:r>
            <a:r>
              <a:rPr lang="en-US" sz="2400" b="1">
                <a:solidFill>
                  <a:srgbClr val="FF0000"/>
                </a:solidFill>
                <a:latin typeface="Times New Roman"/>
                <a:ea typeface="Calibri"/>
              </a:rPr>
              <a:t>1dam</a:t>
            </a:r>
            <a:r>
              <a:rPr lang="en-US" sz="2400" b="1" baseline="30000">
                <a:solidFill>
                  <a:srgbClr val="FF0000"/>
                </a:solidFill>
                <a:latin typeface="Times New Roman"/>
                <a:ea typeface="Calibri"/>
              </a:rPr>
              <a:t>2</a:t>
            </a:r>
            <a:r>
              <a:rPr lang="en-US" sz="2400" b="1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/>
                <a:ea typeface="Calibri"/>
              </a:rPr>
              <a:t>=</a:t>
            </a:r>
            <a:r>
              <a:rPr lang="en-US" sz="2400" b="1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100m</a:t>
            </a:r>
            <a:r>
              <a:rPr lang="en-US" sz="2400" b="1" baseline="30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2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TextBox 124">
            <a:extLst>
              <a:ext uri="{FF2B5EF4-FFF2-40B4-BE49-F238E27FC236}"/>
            </a:extLst>
          </p:cNvPr>
          <p:cNvSpPr txBox="1"/>
          <p:nvPr/>
        </p:nvSpPr>
        <p:spPr>
          <a:xfrm>
            <a:off x="4191000" y="2908300"/>
            <a:ext cx="4800600" cy="13668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4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- Theo hình vẽ, ta thấy hình vuông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1dam</a:t>
            </a:r>
            <a:r>
              <a:rPr lang="en-US" sz="2400" b="1" baseline="300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003399"/>
                </a:solidFill>
                <a:latin typeface="Times New Roman" pitchFamily="18" charset="0"/>
              </a:rPr>
              <a:t>gồm bao nhiêu hình vuông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1m</a:t>
            </a:r>
            <a:r>
              <a:rPr lang="en-US" sz="2400" b="1" baseline="3000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lang="en-US" sz="1400">
              <a:solidFill>
                <a:srgbClr val="003399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6" name="TextBox 125">
            <a:extLst>
              <a:ext uri="{FF2B5EF4-FFF2-40B4-BE49-F238E27FC236}"/>
            </a:extLst>
          </p:cNvPr>
          <p:cNvSpPr txBox="1"/>
          <p:nvPr/>
        </p:nvSpPr>
        <p:spPr>
          <a:xfrm>
            <a:off x="304800" y="1484313"/>
            <a:ext cx="8534400" cy="8318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-ca-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7" name="Text Box 42"/>
          <p:cNvSpPr txBox="1">
            <a:spLocks noChangeArrowheads="1"/>
          </p:cNvSpPr>
          <p:nvPr/>
        </p:nvSpPr>
        <p:spPr bwMode="auto">
          <a:xfrm>
            <a:off x="1604963" y="4330700"/>
            <a:ext cx="152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200" b="1">
                <a:solidFill>
                  <a:srgbClr val="003399"/>
                </a:solidFill>
              </a:rPr>
              <a:t>1dam</a:t>
            </a:r>
            <a:r>
              <a:rPr lang="en-US" altLang="en-US" sz="3200" b="1" baseline="30000">
                <a:solidFill>
                  <a:srgbClr val="003399"/>
                </a:solidFill>
              </a:rPr>
              <a:t>2</a:t>
            </a:r>
            <a:endParaRPr lang="en-US" altLang="en-US" sz="3200" b="1">
              <a:solidFill>
                <a:srgbClr val="003399"/>
              </a:solidFill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95"/>
    </mc:Choice>
    <mc:Fallback xmlns="">
      <p:transition spd="slow" advTm="71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1" grpId="0"/>
      <p:bldP spid="123" grpId="0"/>
      <p:bldP spid="7" grpId="0" animBg="1"/>
      <p:bldP spid="119" grpId="0" animBg="1"/>
      <p:bldP spid="125" grpId="0" animBg="1"/>
      <p:bldP spid="1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3"/>
          <p:cNvSpPr txBox="1">
            <a:spLocks noChangeArrowheads="1"/>
          </p:cNvSpPr>
          <p:nvPr/>
        </p:nvSpPr>
        <p:spPr bwMode="auto">
          <a:xfrm>
            <a:off x="1600200" y="0"/>
            <a:ext cx="6019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4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11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2800" b="1" u="sng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914400" y="914400"/>
            <a:ext cx="754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Đề-ca-mét vuông. Héc-tô-mét vuông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381125"/>
            <a:ext cx="8534400" cy="9540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Để đo diện tích, người ta còn dùng những đơn vị:</a:t>
            </a:r>
            <a:r>
              <a:rPr lang="en-US" sz="2800" b="1" i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đề-ca-mét vuông, héc-tô-mét vuông.</a:t>
            </a:r>
          </a:p>
        </p:txBody>
      </p:sp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0" y="2362200"/>
            <a:ext cx="365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b) Héc-tô-mét vuông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266700" y="3013075"/>
            <a:ext cx="4343400" cy="8318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?  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3"/>
    </mc:Choice>
    <mc:Fallback xmlns="">
      <p:transition spd="slow" advTm="17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3"/>
          <p:cNvSpPr txBox="1">
            <a:spLocks noChangeArrowheads="1"/>
          </p:cNvSpPr>
          <p:nvPr/>
        </p:nvSpPr>
        <p:spPr bwMode="auto">
          <a:xfrm>
            <a:off x="1600200" y="0"/>
            <a:ext cx="6019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</a:rPr>
              <a:t>Thứ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</a:rPr>
              <a:t>ngày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</a:rPr>
              <a:t>4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</a:rPr>
              <a:t>tháng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</a:rPr>
              <a:t>11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</a:rPr>
              <a:t>năm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</a:rPr>
              <a:t> 2021</a:t>
            </a:r>
            <a:endParaRPr lang="en-US" sz="28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u="sng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0" name="TextBox 1"/>
          <p:cNvSpPr txBox="1">
            <a:spLocks noChangeArrowheads="1"/>
          </p:cNvSpPr>
          <p:nvPr/>
        </p:nvSpPr>
        <p:spPr bwMode="auto">
          <a:xfrm>
            <a:off x="914400" y="914400"/>
            <a:ext cx="754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Đề-ca-mét vuông. Héc-tô-mét vuông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2362200"/>
            <a:ext cx="365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24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) Héc-tô-mét vuông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894" y="2863851"/>
            <a:ext cx="4343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Một Héc-tô-mét vuông </a:t>
            </a:r>
            <a:r>
              <a:rPr lang="en-US" sz="2400" b="1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vi-VN" sz="2400" b="1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1h</a:t>
            </a:r>
            <a:r>
              <a:rPr lang="en-US" sz="2400" b="1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</a:t>
            </a:r>
            <a:r>
              <a:rPr lang="en-US" sz="2400" b="1" baseline="3000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2400" b="1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lang="en-US" sz="2400">
              <a:solidFill>
                <a:srgbClr val="003399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3" name="TextBox 122"/>
          <p:cNvSpPr txBox="1">
            <a:spLocks noChangeArrowheads="1"/>
          </p:cNvSpPr>
          <p:nvPr/>
        </p:nvSpPr>
        <p:spPr bwMode="auto">
          <a:xfrm>
            <a:off x="1752600" y="5943600"/>
            <a:ext cx="984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24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1h</a:t>
            </a:r>
            <a:r>
              <a:rPr lang="en-US" sz="24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37894" name="Rectangle 5"/>
          <p:cNvSpPr>
            <a:spLocks noChangeArrowheads="1"/>
          </p:cNvSpPr>
          <p:nvPr/>
        </p:nvSpPr>
        <p:spPr bwMode="auto">
          <a:xfrm>
            <a:off x="858838" y="3570288"/>
            <a:ext cx="2703512" cy="2382837"/>
          </a:xfrm>
          <a:prstGeom prst="rect">
            <a:avLst/>
          </a:prstGeom>
          <a:solidFill>
            <a:srgbClr val="FF9900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en-US"/>
          </a:p>
        </p:txBody>
      </p:sp>
      <p:sp>
        <p:nvSpPr>
          <p:cNvPr id="125" name="TextBox 124">
            <a:extLst>
              <a:ext uri="{FF2B5EF4-FFF2-40B4-BE49-F238E27FC236}"/>
            </a:extLst>
          </p:cNvPr>
          <p:cNvSpPr txBox="1"/>
          <p:nvPr/>
        </p:nvSpPr>
        <p:spPr>
          <a:xfrm>
            <a:off x="4297363" y="3624263"/>
            <a:ext cx="4694237" cy="12001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Héc-tô</a:t>
            </a:r>
            <a:r>
              <a:rPr lang="en-US" sz="2400" b="1" i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-mét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Héc-tô</a:t>
            </a:r>
            <a:r>
              <a:rPr lang="en-US" sz="2400" b="1" i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-mét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/>
              </a:rPr>
              <a:t>h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</a:rPr>
              <a:t>m</a:t>
            </a:r>
            <a:r>
              <a:rPr lang="en-US" sz="2400" b="1" baseline="30000" dirty="0">
                <a:solidFill>
                  <a:srgbClr val="FF0000"/>
                </a:solidFill>
                <a:latin typeface="Times New Roman"/>
                <a:ea typeface="Calibri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126" name="Text Box 8"/>
          <p:cNvSpPr txBox="1">
            <a:spLocks noChangeArrowheads="1"/>
          </p:cNvSpPr>
          <p:nvPr/>
        </p:nvSpPr>
        <p:spPr bwMode="auto">
          <a:xfrm>
            <a:off x="914400" y="4224338"/>
            <a:ext cx="2667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b="1">
                <a:solidFill>
                  <a:srgbClr val="003399"/>
                </a:solidFill>
                <a:latin typeface="Times New Roman" pitchFamily="18" charset="0"/>
              </a:rPr>
              <a:t>Một </a:t>
            </a:r>
            <a:r>
              <a:rPr lang="en-US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Héc-</a:t>
            </a:r>
            <a:r>
              <a:rPr lang="vi-VN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tô-</a:t>
            </a:r>
            <a:r>
              <a:rPr lang="en-US" altLang="en-US" b="1">
                <a:solidFill>
                  <a:srgbClr val="003399"/>
                </a:solidFill>
                <a:latin typeface="Times New Roman" pitchFamily="18" charset="0"/>
              </a:rPr>
              <a:t>mét vuông.</a:t>
            </a:r>
          </a:p>
        </p:txBody>
      </p:sp>
      <p:sp>
        <p:nvSpPr>
          <p:cNvPr id="37897" name="AutoShape 54"/>
          <p:cNvSpPr>
            <a:spLocks/>
          </p:cNvSpPr>
          <p:nvPr/>
        </p:nvSpPr>
        <p:spPr bwMode="auto">
          <a:xfrm rot="5400000" flipH="1">
            <a:off x="2095500" y="4702175"/>
            <a:ext cx="152400" cy="2705100"/>
          </a:xfrm>
          <a:prstGeom prst="leftBrace">
            <a:avLst>
              <a:gd name="adj1" fmla="val 43225"/>
              <a:gd name="adj2" fmla="val 5038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altLang="en-US"/>
          </a:p>
        </p:txBody>
      </p:sp>
      <p:sp>
        <p:nvSpPr>
          <p:cNvPr id="128" name="TextBox 127">
            <a:extLst>
              <a:ext uri="{FF2B5EF4-FFF2-40B4-BE49-F238E27FC236}"/>
            </a:extLst>
          </p:cNvPr>
          <p:cNvSpPr txBox="1"/>
          <p:nvPr/>
        </p:nvSpPr>
        <p:spPr>
          <a:xfrm>
            <a:off x="304800" y="1484313"/>
            <a:ext cx="8534400" cy="8318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-ca-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98"/>
    </mc:Choice>
    <mc:Fallback xmlns="">
      <p:transition spd="slow" advTm="21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25" grpId="0" animBg="1"/>
      <p:bldP spid="1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914400" y="914400"/>
            <a:ext cx="754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Đề-ca-mét vuông. Héc-tô-mét vuông</a:t>
            </a:r>
          </a:p>
        </p:txBody>
      </p:sp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0" y="2362200"/>
            <a:ext cx="365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b) Héc-tô-mét vuông</a:t>
            </a: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1282700" y="3538538"/>
            <a:ext cx="2438400" cy="2405062"/>
            <a:chOff x="528" y="1680"/>
            <a:chExt cx="2400" cy="2400"/>
          </a:xfrm>
        </p:grpSpPr>
        <p:grpSp>
          <p:nvGrpSpPr>
            <p:cNvPr id="39950" name="Group 4"/>
            <p:cNvGrpSpPr>
              <a:grpSpLocks/>
            </p:cNvGrpSpPr>
            <p:nvPr/>
          </p:nvGrpSpPr>
          <p:grpSpPr bwMode="auto">
            <a:xfrm>
              <a:off x="528" y="1680"/>
              <a:ext cx="2400" cy="240"/>
              <a:chOff x="960" y="768"/>
              <a:chExt cx="2400" cy="240"/>
            </a:xfrm>
          </p:grpSpPr>
          <p:sp>
            <p:nvSpPr>
              <p:cNvPr id="109" name="Rectangle 5"/>
              <p:cNvSpPr>
                <a:spLocks noChangeArrowheads="1"/>
              </p:cNvSpPr>
              <p:nvPr/>
            </p:nvSpPr>
            <p:spPr bwMode="auto">
              <a:xfrm>
                <a:off x="96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0" name="Rectangle 6"/>
              <p:cNvSpPr>
                <a:spLocks noChangeArrowheads="1"/>
              </p:cNvSpPr>
              <p:nvPr/>
            </p:nvSpPr>
            <p:spPr bwMode="auto">
              <a:xfrm>
                <a:off x="1201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1" name="Rectangle 7"/>
              <p:cNvSpPr>
                <a:spLocks noChangeArrowheads="1"/>
              </p:cNvSpPr>
              <p:nvPr/>
            </p:nvSpPr>
            <p:spPr bwMode="auto">
              <a:xfrm>
                <a:off x="144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2" name="Rectangle 8"/>
              <p:cNvSpPr>
                <a:spLocks noChangeArrowheads="1"/>
              </p:cNvSpPr>
              <p:nvPr/>
            </p:nvSpPr>
            <p:spPr bwMode="auto">
              <a:xfrm>
                <a:off x="1680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3" name="Rectangle 9"/>
              <p:cNvSpPr>
                <a:spLocks noChangeArrowheads="1"/>
              </p:cNvSpPr>
              <p:nvPr/>
            </p:nvSpPr>
            <p:spPr bwMode="auto">
              <a:xfrm>
                <a:off x="1919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4" name="Rectangle 10"/>
              <p:cNvSpPr>
                <a:spLocks noChangeArrowheads="1"/>
              </p:cNvSpPr>
              <p:nvPr/>
            </p:nvSpPr>
            <p:spPr bwMode="auto">
              <a:xfrm>
                <a:off x="264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5" name="Rectangle 11"/>
              <p:cNvSpPr>
                <a:spLocks noChangeArrowheads="1"/>
              </p:cNvSpPr>
              <p:nvPr/>
            </p:nvSpPr>
            <p:spPr bwMode="auto">
              <a:xfrm>
                <a:off x="3119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6" name="Rectangle 12"/>
              <p:cNvSpPr>
                <a:spLocks noChangeArrowheads="1"/>
              </p:cNvSpPr>
              <p:nvPr/>
            </p:nvSpPr>
            <p:spPr bwMode="auto">
              <a:xfrm>
                <a:off x="2401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7" name="Rectangle 13"/>
              <p:cNvSpPr>
                <a:spLocks noChangeArrowheads="1"/>
              </p:cNvSpPr>
              <p:nvPr/>
            </p:nvSpPr>
            <p:spPr bwMode="auto">
              <a:xfrm>
                <a:off x="2880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8" name="Rectangle 14"/>
              <p:cNvSpPr>
                <a:spLocks noChangeArrowheads="1"/>
              </p:cNvSpPr>
              <p:nvPr/>
            </p:nvSpPr>
            <p:spPr bwMode="auto">
              <a:xfrm>
                <a:off x="216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39951" name="Group 15"/>
            <p:cNvGrpSpPr>
              <a:grpSpLocks/>
            </p:cNvGrpSpPr>
            <p:nvPr/>
          </p:nvGrpSpPr>
          <p:grpSpPr bwMode="auto">
            <a:xfrm>
              <a:off x="528" y="1920"/>
              <a:ext cx="2400" cy="240"/>
              <a:chOff x="960" y="768"/>
              <a:chExt cx="2400" cy="240"/>
            </a:xfrm>
          </p:grpSpPr>
          <p:sp>
            <p:nvSpPr>
              <p:cNvPr id="99" name="Rectangle 16"/>
              <p:cNvSpPr>
                <a:spLocks noChangeArrowheads="1"/>
              </p:cNvSpPr>
              <p:nvPr/>
            </p:nvSpPr>
            <p:spPr bwMode="auto">
              <a:xfrm>
                <a:off x="96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0" name="Rectangle 17"/>
              <p:cNvSpPr>
                <a:spLocks noChangeArrowheads="1"/>
              </p:cNvSpPr>
              <p:nvPr/>
            </p:nvSpPr>
            <p:spPr bwMode="auto">
              <a:xfrm>
                <a:off x="1201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1" name="Rectangle 18"/>
              <p:cNvSpPr>
                <a:spLocks noChangeArrowheads="1"/>
              </p:cNvSpPr>
              <p:nvPr/>
            </p:nvSpPr>
            <p:spPr bwMode="auto">
              <a:xfrm>
                <a:off x="144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2" name="Rectangle 19"/>
              <p:cNvSpPr>
                <a:spLocks noChangeArrowheads="1"/>
              </p:cNvSpPr>
              <p:nvPr/>
            </p:nvSpPr>
            <p:spPr bwMode="auto">
              <a:xfrm>
                <a:off x="1680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3" name="Rectangle 20"/>
              <p:cNvSpPr>
                <a:spLocks noChangeArrowheads="1"/>
              </p:cNvSpPr>
              <p:nvPr/>
            </p:nvSpPr>
            <p:spPr bwMode="auto">
              <a:xfrm>
                <a:off x="1919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4" name="Rectangle 21"/>
              <p:cNvSpPr>
                <a:spLocks noChangeArrowheads="1"/>
              </p:cNvSpPr>
              <p:nvPr/>
            </p:nvSpPr>
            <p:spPr bwMode="auto">
              <a:xfrm>
                <a:off x="264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5" name="Rectangle 22"/>
              <p:cNvSpPr>
                <a:spLocks noChangeArrowheads="1"/>
              </p:cNvSpPr>
              <p:nvPr/>
            </p:nvSpPr>
            <p:spPr bwMode="auto">
              <a:xfrm>
                <a:off x="3119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6" name="Rectangle 23"/>
              <p:cNvSpPr>
                <a:spLocks noChangeArrowheads="1"/>
              </p:cNvSpPr>
              <p:nvPr/>
            </p:nvSpPr>
            <p:spPr bwMode="auto">
              <a:xfrm>
                <a:off x="2401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7" name="Rectangle 24"/>
              <p:cNvSpPr>
                <a:spLocks noChangeArrowheads="1"/>
              </p:cNvSpPr>
              <p:nvPr/>
            </p:nvSpPr>
            <p:spPr bwMode="auto">
              <a:xfrm>
                <a:off x="2880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8" name="Rectangle 25"/>
              <p:cNvSpPr>
                <a:spLocks noChangeArrowheads="1"/>
              </p:cNvSpPr>
              <p:nvPr/>
            </p:nvSpPr>
            <p:spPr bwMode="auto">
              <a:xfrm>
                <a:off x="216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39952" name="Group 26"/>
            <p:cNvGrpSpPr>
              <a:grpSpLocks/>
            </p:cNvGrpSpPr>
            <p:nvPr/>
          </p:nvGrpSpPr>
          <p:grpSpPr bwMode="auto">
            <a:xfrm>
              <a:off x="528" y="2160"/>
              <a:ext cx="2400" cy="240"/>
              <a:chOff x="960" y="768"/>
              <a:chExt cx="2400" cy="240"/>
            </a:xfrm>
          </p:grpSpPr>
          <p:sp>
            <p:nvSpPr>
              <p:cNvPr id="89" name="Rectangle 27"/>
              <p:cNvSpPr>
                <a:spLocks noChangeArrowheads="1"/>
              </p:cNvSpPr>
              <p:nvPr/>
            </p:nvSpPr>
            <p:spPr bwMode="auto">
              <a:xfrm>
                <a:off x="96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0" name="Rectangle 28"/>
              <p:cNvSpPr>
                <a:spLocks noChangeArrowheads="1"/>
              </p:cNvSpPr>
              <p:nvPr/>
            </p:nvSpPr>
            <p:spPr bwMode="auto">
              <a:xfrm>
                <a:off x="1201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1" name="Rectangle 29"/>
              <p:cNvSpPr>
                <a:spLocks noChangeArrowheads="1"/>
              </p:cNvSpPr>
              <p:nvPr/>
            </p:nvSpPr>
            <p:spPr bwMode="auto">
              <a:xfrm>
                <a:off x="144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2" name="Rectangle 30"/>
              <p:cNvSpPr>
                <a:spLocks noChangeArrowheads="1"/>
              </p:cNvSpPr>
              <p:nvPr/>
            </p:nvSpPr>
            <p:spPr bwMode="auto">
              <a:xfrm>
                <a:off x="1680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3" name="Rectangle 31"/>
              <p:cNvSpPr>
                <a:spLocks noChangeArrowheads="1"/>
              </p:cNvSpPr>
              <p:nvPr/>
            </p:nvSpPr>
            <p:spPr bwMode="auto">
              <a:xfrm>
                <a:off x="1919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4" name="Rectangle 32"/>
              <p:cNvSpPr>
                <a:spLocks noChangeArrowheads="1"/>
              </p:cNvSpPr>
              <p:nvPr/>
            </p:nvSpPr>
            <p:spPr bwMode="auto">
              <a:xfrm>
                <a:off x="264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5" name="Rectangle 33"/>
              <p:cNvSpPr>
                <a:spLocks noChangeArrowheads="1"/>
              </p:cNvSpPr>
              <p:nvPr/>
            </p:nvSpPr>
            <p:spPr bwMode="auto">
              <a:xfrm>
                <a:off x="3119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6" name="Rectangle 34"/>
              <p:cNvSpPr>
                <a:spLocks noChangeArrowheads="1"/>
              </p:cNvSpPr>
              <p:nvPr/>
            </p:nvSpPr>
            <p:spPr bwMode="auto">
              <a:xfrm>
                <a:off x="2401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7" name="Rectangle 35"/>
              <p:cNvSpPr>
                <a:spLocks noChangeArrowheads="1"/>
              </p:cNvSpPr>
              <p:nvPr/>
            </p:nvSpPr>
            <p:spPr bwMode="auto">
              <a:xfrm>
                <a:off x="2880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8" name="Rectangle 36"/>
              <p:cNvSpPr>
                <a:spLocks noChangeArrowheads="1"/>
              </p:cNvSpPr>
              <p:nvPr/>
            </p:nvSpPr>
            <p:spPr bwMode="auto">
              <a:xfrm>
                <a:off x="216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39953" name="Group 37"/>
            <p:cNvGrpSpPr>
              <a:grpSpLocks/>
            </p:cNvGrpSpPr>
            <p:nvPr/>
          </p:nvGrpSpPr>
          <p:grpSpPr bwMode="auto">
            <a:xfrm>
              <a:off x="528" y="2400"/>
              <a:ext cx="2400" cy="240"/>
              <a:chOff x="960" y="768"/>
              <a:chExt cx="2400" cy="240"/>
            </a:xfrm>
          </p:grpSpPr>
          <p:sp>
            <p:nvSpPr>
              <p:cNvPr id="79" name="Rectangle 38"/>
              <p:cNvSpPr>
                <a:spLocks noChangeArrowheads="1"/>
              </p:cNvSpPr>
              <p:nvPr/>
            </p:nvSpPr>
            <p:spPr bwMode="auto">
              <a:xfrm>
                <a:off x="96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80" name="Rectangle 39"/>
              <p:cNvSpPr>
                <a:spLocks noChangeArrowheads="1"/>
              </p:cNvSpPr>
              <p:nvPr/>
            </p:nvSpPr>
            <p:spPr bwMode="auto">
              <a:xfrm>
                <a:off x="1201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81" name="Rectangle 40"/>
              <p:cNvSpPr>
                <a:spLocks noChangeArrowheads="1"/>
              </p:cNvSpPr>
              <p:nvPr/>
            </p:nvSpPr>
            <p:spPr bwMode="auto">
              <a:xfrm>
                <a:off x="144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82" name="Rectangle 41"/>
              <p:cNvSpPr>
                <a:spLocks noChangeArrowheads="1"/>
              </p:cNvSpPr>
              <p:nvPr/>
            </p:nvSpPr>
            <p:spPr bwMode="auto">
              <a:xfrm>
                <a:off x="1680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83" name="Rectangle 42"/>
              <p:cNvSpPr>
                <a:spLocks noChangeArrowheads="1"/>
              </p:cNvSpPr>
              <p:nvPr/>
            </p:nvSpPr>
            <p:spPr bwMode="auto">
              <a:xfrm>
                <a:off x="1919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84" name="Rectangle 43"/>
              <p:cNvSpPr>
                <a:spLocks noChangeArrowheads="1"/>
              </p:cNvSpPr>
              <p:nvPr/>
            </p:nvSpPr>
            <p:spPr bwMode="auto">
              <a:xfrm>
                <a:off x="264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85" name="Rectangle 44"/>
              <p:cNvSpPr>
                <a:spLocks noChangeArrowheads="1"/>
              </p:cNvSpPr>
              <p:nvPr/>
            </p:nvSpPr>
            <p:spPr bwMode="auto">
              <a:xfrm>
                <a:off x="3119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86" name="Rectangle 45"/>
              <p:cNvSpPr>
                <a:spLocks noChangeArrowheads="1"/>
              </p:cNvSpPr>
              <p:nvPr/>
            </p:nvSpPr>
            <p:spPr bwMode="auto">
              <a:xfrm>
                <a:off x="2401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87" name="Rectangle 46"/>
              <p:cNvSpPr>
                <a:spLocks noChangeArrowheads="1"/>
              </p:cNvSpPr>
              <p:nvPr/>
            </p:nvSpPr>
            <p:spPr bwMode="auto">
              <a:xfrm>
                <a:off x="2880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88" name="Rectangle 47"/>
              <p:cNvSpPr>
                <a:spLocks noChangeArrowheads="1"/>
              </p:cNvSpPr>
              <p:nvPr/>
            </p:nvSpPr>
            <p:spPr bwMode="auto">
              <a:xfrm>
                <a:off x="216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39954" name="Group 48"/>
            <p:cNvGrpSpPr>
              <a:grpSpLocks/>
            </p:cNvGrpSpPr>
            <p:nvPr/>
          </p:nvGrpSpPr>
          <p:grpSpPr bwMode="auto">
            <a:xfrm>
              <a:off x="528" y="2640"/>
              <a:ext cx="2400" cy="240"/>
              <a:chOff x="960" y="768"/>
              <a:chExt cx="2400" cy="240"/>
            </a:xfrm>
          </p:grpSpPr>
          <p:sp>
            <p:nvSpPr>
              <p:cNvPr id="69" name="Rectangle 49"/>
              <p:cNvSpPr>
                <a:spLocks noChangeArrowheads="1"/>
              </p:cNvSpPr>
              <p:nvPr/>
            </p:nvSpPr>
            <p:spPr bwMode="auto">
              <a:xfrm>
                <a:off x="96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70" name="Rectangle 50"/>
              <p:cNvSpPr>
                <a:spLocks noChangeArrowheads="1"/>
              </p:cNvSpPr>
              <p:nvPr/>
            </p:nvSpPr>
            <p:spPr bwMode="auto">
              <a:xfrm>
                <a:off x="1201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71" name="Rectangle 51"/>
              <p:cNvSpPr>
                <a:spLocks noChangeArrowheads="1"/>
              </p:cNvSpPr>
              <p:nvPr/>
            </p:nvSpPr>
            <p:spPr bwMode="auto">
              <a:xfrm>
                <a:off x="144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72" name="Rectangle 52"/>
              <p:cNvSpPr>
                <a:spLocks noChangeArrowheads="1"/>
              </p:cNvSpPr>
              <p:nvPr/>
            </p:nvSpPr>
            <p:spPr bwMode="auto">
              <a:xfrm>
                <a:off x="1680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73" name="Rectangle 53"/>
              <p:cNvSpPr>
                <a:spLocks noChangeArrowheads="1"/>
              </p:cNvSpPr>
              <p:nvPr/>
            </p:nvSpPr>
            <p:spPr bwMode="auto">
              <a:xfrm>
                <a:off x="1919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74" name="Rectangle 54"/>
              <p:cNvSpPr>
                <a:spLocks noChangeArrowheads="1"/>
              </p:cNvSpPr>
              <p:nvPr/>
            </p:nvSpPr>
            <p:spPr bwMode="auto">
              <a:xfrm>
                <a:off x="264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75" name="Rectangle 55"/>
              <p:cNvSpPr>
                <a:spLocks noChangeArrowheads="1"/>
              </p:cNvSpPr>
              <p:nvPr/>
            </p:nvSpPr>
            <p:spPr bwMode="auto">
              <a:xfrm>
                <a:off x="3119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76" name="Rectangle 56"/>
              <p:cNvSpPr>
                <a:spLocks noChangeArrowheads="1"/>
              </p:cNvSpPr>
              <p:nvPr/>
            </p:nvSpPr>
            <p:spPr bwMode="auto">
              <a:xfrm>
                <a:off x="2401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77" name="Rectangle 57"/>
              <p:cNvSpPr>
                <a:spLocks noChangeArrowheads="1"/>
              </p:cNvSpPr>
              <p:nvPr/>
            </p:nvSpPr>
            <p:spPr bwMode="auto">
              <a:xfrm>
                <a:off x="2880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78" name="Rectangle 58"/>
              <p:cNvSpPr>
                <a:spLocks noChangeArrowheads="1"/>
              </p:cNvSpPr>
              <p:nvPr/>
            </p:nvSpPr>
            <p:spPr bwMode="auto">
              <a:xfrm>
                <a:off x="216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39955" name="Group 59"/>
            <p:cNvGrpSpPr>
              <a:grpSpLocks/>
            </p:cNvGrpSpPr>
            <p:nvPr/>
          </p:nvGrpSpPr>
          <p:grpSpPr bwMode="auto">
            <a:xfrm>
              <a:off x="528" y="2880"/>
              <a:ext cx="2400" cy="240"/>
              <a:chOff x="960" y="768"/>
              <a:chExt cx="2400" cy="240"/>
            </a:xfrm>
          </p:grpSpPr>
          <p:sp>
            <p:nvSpPr>
              <p:cNvPr id="59" name="Rectangle 60"/>
              <p:cNvSpPr>
                <a:spLocks noChangeArrowheads="1"/>
              </p:cNvSpPr>
              <p:nvPr/>
            </p:nvSpPr>
            <p:spPr bwMode="auto">
              <a:xfrm>
                <a:off x="96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60" name="Rectangle 61"/>
              <p:cNvSpPr>
                <a:spLocks noChangeArrowheads="1"/>
              </p:cNvSpPr>
              <p:nvPr/>
            </p:nvSpPr>
            <p:spPr bwMode="auto">
              <a:xfrm>
                <a:off x="1201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61" name="Rectangle 62"/>
              <p:cNvSpPr>
                <a:spLocks noChangeArrowheads="1"/>
              </p:cNvSpPr>
              <p:nvPr/>
            </p:nvSpPr>
            <p:spPr bwMode="auto">
              <a:xfrm>
                <a:off x="144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62" name="Rectangle 63"/>
              <p:cNvSpPr>
                <a:spLocks noChangeArrowheads="1"/>
              </p:cNvSpPr>
              <p:nvPr/>
            </p:nvSpPr>
            <p:spPr bwMode="auto">
              <a:xfrm>
                <a:off x="1680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63" name="Rectangle 64"/>
              <p:cNvSpPr>
                <a:spLocks noChangeArrowheads="1"/>
              </p:cNvSpPr>
              <p:nvPr/>
            </p:nvSpPr>
            <p:spPr bwMode="auto">
              <a:xfrm>
                <a:off x="1919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64" name="Rectangle 65"/>
              <p:cNvSpPr>
                <a:spLocks noChangeArrowheads="1"/>
              </p:cNvSpPr>
              <p:nvPr/>
            </p:nvSpPr>
            <p:spPr bwMode="auto">
              <a:xfrm>
                <a:off x="264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65" name="Rectangle 66"/>
              <p:cNvSpPr>
                <a:spLocks noChangeArrowheads="1"/>
              </p:cNvSpPr>
              <p:nvPr/>
            </p:nvSpPr>
            <p:spPr bwMode="auto">
              <a:xfrm>
                <a:off x="3119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66" name="Rectangle 67"/>
              <p:cNvSpPr>
                <a:spLocks noChangeArrowheads="1"/>
              </p:cNvSpPr>
              <p:nvPr/>
            </p:nvSpPr>
            <p:spPr bwMode="auto">
              <a:xfrm>
                <a:off x="2401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67" name="Rectangle 68"/>
              <p:cNvSpPr>
                <a:spLocks noChangeArrowheads="1"/>
              </p:cNvSpPr>
              <p:nvPr/>
            </p:nvSpPr>
            <p:spPr bwMode="auto">
              <a:xfrm>
                <a:off x="2880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68" name="Rectangle 69"/>
              <p:cNvSpPr>
                <a:spLocks noChangeArrowheads="1"/>
              </p:cNvSpPr>
              <p:nvPr/>
            </p:nvSpPr>
            <p:spPr bwMode="auto">
              <a:xfrm>
                <a:off x="216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39956" name="Group 70"/>
            <p:cNvGrpSpPr>
              <a:grpSpLocks/>
            </p:cNvGrpSpPr>
            <p:nvPr/>
          </p:nvGrpSpPr>
          <p:grpSpPr bwMode="auto">
            <a:xfrm>
              <a:off x="528" y="3120"/>
              <a:ext cx="2400" cy="240"/>
              <a:chOff x="960" y="768"/>
              <a:chExt cx="2400" cy="240"/>
            </a:xfrm>
          </p:grpSpPr>
          <p:sp>
            <p:nvSpPr>
              <p:cNvPr id="49" name="Rectangle 71"/>
              <p:cNvSpPr>
                <a:spLocks noChangeArrowheads="1"/>
              </p:cNvSpPr>
              <p:nvPr/>
            </p:nvSpPr>
            <p:spPr bwMode="auto">
              <a:xfrm>
                <a:off x="96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50" name="Rectangle 72"/>
              <p:cNvSpPr>
                <a:spLocks noChangeArrowheads="1"/>
              </p:cNvSpPr>
              <p:nvPr/>
            </p:nvSpPr>
            <p:spPr bwMode="auto">
              <a:xfrm>
                <a:off x="1201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51" name="Rectangle 73"/>
              <p:cNvSpPr>
                <a:spLocks noChangeArrowheads="1"/>
              </p:cNvSpPr>
              <p:nvPr/>
            </p:nvSpPr>
            <p:spPr bwMode="auto">
              <a:xfrm>
                <a:off x="144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52" name="Rectangle 74"/>
              <p:cNvSpPr>
                <a:spLocks noChangeArrowheads="1"/>
              </p:cNvSpPr>
              <p:nvPr/>
            </p:nvSpPr>
            <p:spPr bwMode="auto">
              <a:xfrm>
                <a:off x="1680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53" name="Rectangle 75"/>
              <p:cNvSpPr>
                <a:spLocks noChangeArrowheads="1"/>
              </p:cNvSpPr>
              <p:nvPr/>
            </p:nvSpPr>
            <p:spPr bwMode="auto">
              <a:xfrm>
                <a:off x="1919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54" name="Rectangle 76"/>
              <p:cNvSpPr>
                <a:spLocks noChangeArrowheads="1"/>
              </p:cNvSpPr>
              <p:nvPr/>
            </p:nvSpPr>
            <p:spPr bwMode="auto">
              <a:xfrm>
                <a:off x="264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55" name="Rectangle 77"/>
              <p:cNvSpPr>
                <a:spLocks noChangeArrowheads="1"/>
              </p:cNvSpPr>
              <p:nvPr/>
            </p:nvSpPr>
            <p:spPr bwMode="auto">
              <a:xfrm>
                <a:off x="3119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56" name="Rectangle 78"/>
              <p:cNvSpPr>
                <a:spLocks noChangeArrowheads="1"/>
              </p:cNvSpPr>
              <p:nvPr/>
            </p:nvSpPr>
            <p:spPr bwMode="auto">
              <a:xfrm>
                <a:off x="2401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57" name="Rectangle 79"/>
              <p:cNvSpPr>
                <a:spLocks noChangeArrowheads="1"/>
              </p:cNvSpPr>
              <p:nvPr/>
            </p:nvSpPr>
            <p:spPr bwMode="auto">
              <a:xfrm>
                <a:off x="2880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58" name="Rectangle 80"/>
              <p:cNvSpPr>
                <a:spLocks noChangeArrowheads="1"/>
              </p:cNvSpPr>
              <p:nvPr/>
            </p:nvSpPr>
            <p:spPr bwMode="auto">
              <a:xfrm>
                <a:off x="216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39957" name="Group 81"/>
            <p:cNvGrpSpPr>
              <a:grpSpLocks/>
            </p:cNvGrpSpPr>
            <p:nvPr/>
          </p:nvGrpSpPr>
          <p:grpSpPr bwMode="auto">
            <a:xfrm>
              <a:off x="528" y="3360"/>
              <a:ext cx="2400" cy="240"/>
              <a:chOff x="960" y="768"/>
              <a:chExt cx="2400" cy="240"/>
            </a:xfrm>
          </p:grpSpPr>
          <p:sp>
            <p:nvSpPr>
              <p:cNvPr id="39" name="Rectangle 82"/>
              <p:cNvSpPr>
                <a:spLocks noChangeArrowheads="1"/>
              </p:cNvSpPr>
              <p:nvPr/>
            </p:nvSpPr>
            <p:spPr bwMode="auto">
              <a:xfrm>
                <a:off x="96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" name="Rectangle 83"/>
              <p:cNvSpPr>
                <a:spLocks noChangeArrowheads="1"/>
              </p:cNvSpPr>
              <p:nvPr/>
            </p:nvSpPr>
            <p:spPr bwMode="auto">
              <a:xfrm>
                <a:off x="1201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" name="Rectangle 84"/>
              <p:cNvSpPr>
                <a:spLocks noChangeArrowheads="1"/>
              </p:cNvSpPr>
              <p:nvPr/>
            </p:nvSpPr>
            <p:spPr bwMode="auto">
              <a:xfrm>
                <a:off x="144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2" name="Rectangle 85"/>
              <p:cNvSpPr>
                <a:spLocks noChangeArrowheads="1"/>
              </p:cNvSpPr>
              <p:nvPr/>
            </p:nvSpPr>
            <p:spPr bwMode="auto">
              <a:xfrm>
                <a:off x="1680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3" name="Rectangle 86"/>
              <p:cNvSpPr>
                <a:spLocks noChangeArrowheads="1"/>
              </p:cNvSpPr>
              <p:nvPr/>
            </p:nvSpPr>
            <p:spPr bwMode="auto">
              <a:xfrm>
                <a:off x="1919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4" name="Rectangle 87"/>
              <p:cNvSpPr>
                <a:spLocks noChangeArrowheads="1"/>
              </p:cNvSpPr>
              <p:nvPr/>
            </p:nvSpPr>
            <p:spPr bwMode="auto">
              <a:xfrm>
                <a:off x="264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5" name="Rectangle 88"/>
              <p:cNvSpPr>
                <a:spLocks noChangeArrowheads="1"/>
              </p:cNvSpPr>
              <p:nvPr/>
            </p:nvSpPr>
            <p:spPr bwMode="auto">
              <a:xfrm>
                <a:off x="3119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6" name="Rectangle 89"/>
              <p:cNvSpPr>
                <a:spLocks noChangeArrowheads="1"/>
              </p:cNvSpPr>
              <p:nvPr/>
            </p:nvSpPr>
            <p:spPr bwMode="auto">
              <a:xfrm>
                <a:off x="2401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7" name="Rectangle 90"/>
              <p:cNvSpPr>
                <a:spLocks noChangeArrowheads="1"/>
              </p:cNvSpPr>
              <p:nvPr/>
            </p:nvSpPr>
            <p:spPr bwMode="auto">
              <a:xfrm>
                <a:off x="2880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8" name="Rectangle 91"/>
              <p:cNvSpPr>
                <a:spLocks noChangeArrowheads="1"/>
              </p:cNvSpPr>
              <p:nvPr/>
            </p:nvSpPr>
            <p:spPr bwMode="auto">
              <a:xfrm>
                <a:off x="216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39958" name="Group 92"/>
            <p:cNvGrpSpPr>
              <a:grpSpLocks/>
            </p:cNvGrpSpPr>
            <p:nvPr/>
          </p:nvGrpSpPr>
          <p:grpSpPr bwMode="auto">
            <a:xfrm>
              <a:off x="528" y="3600"/>
              <a:ext cx="2400" cy="240"/>
              <a:chOff x="960" y="768"/>
              <a:chExt cx="2400" cy="240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96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" name="Rectangle 94"/>
              <p:cNvSpPr>
                <a:spLocks noChangeArrowheads="1"/>
              </p:cNvSpPr>
              <p:nvPr/>
            </p:nvSpPr>
            <p:spPr bwMode="auto">
              <a:xfrm>
                <a:off x="1201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" name="Rectangle 95"/>
              <p:cNvSpPr>
                <a:spLocks noChangeArrowheads="1"/>
              </p:cNvSpPr>
              <p:nvPr/>
            </p:nvSpPr>
            <p:spPr bwMode="auto">
              <a:xfrm>
                <a:off x="144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" name="Rectangle 96"/>
              <p:cNvSpPr>
                <a:spLocks noChangeArrowheads="1"/>
              </p:cNvSpPr>
              <p:nvPr/>
            </p:nvSpPr>
            <p:spPr bwMode="auto">
              <a:xfrm>
                <a:off x="1680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" name="Rectangle 97"/>
              <p:cNvSpPr>
                <a:spLocks noChangeArrowheads="1"/>
              </p:cNvSpPr>
              <p:nvPr/>
            </p:nvSpPr>
            <p:spPr bwMode="auto">
              <a:xfrm>
                <a:off x="1919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" name="Rectangle 98"/>
              <p:cNvSpPr>
                <a:spLocks noChangeArrowheads="1"/>
              </p:cNvSpPr>
              <p:nvPr/>
            </p:nvSpPr>
            <p:spPr bwMode="auto">
              <a:xfrm>
                <a:off x="264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" name="Rectangle 99"/>
              <p:cNvSpPr>
                <a:spLocks noChangeArrowheads="1"/>
              </p:cNvSpPr>
              <p:nvPr/>
            </p:nvSpPr>
            <p:spPr bwMode="auto">
              <a:xfrm>
                <a:off x="3119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" name="Rectangle 100"/>
              <p:cNvSpPr>
                <a:spLocks noChangeArrowheads="1"/>
              </p:cNvSpPr>
              <p:nvPr/>
            </p:nvSpPr>
            <p:spPr bwMode="auto">
              <a:xfrm>
                <a:off x="2401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" name="Rectangle 101"/>
              <p:cNvSpPr>
                <a:spLocks noChangeArrowheads="1"/>
              </p:cNvSpPr>
              <p:nvPr/>
            </p:nvSpPr>
            <p:spPr bwMode="auto">
              <a:xfrm>
                <a:off x="2880" y="768"/>
                <a:ext cx="239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" name="Rectangle 102"/>
              <p:cNvSpPr>
                <a:spLocks noChangeArrowheads="1"/>
              </p:cNvSpPr>
              <p:nvPr/>
            </p:nvSpPr>
            <p:spPr bwMode="auto">
              <a:xfrm>
                <a:off x="2160" y="768"/>
                <a:ext cx="241" cy="24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39959" name="Group 103"/>
            <p:cNvGrpSpPr>
              <a:grpSpLocks/>
            </p:cNvGrpSpPr>
            <p:nvPr/>
          </p:nvGrpSpPr>
          <p:grpSpPr bwMode="auto">
            <a:xfrm>
              <a:off x="528" y="3840"/>
              <a:ext cx="2400" cy="240"/>
              <a:chOff x="960" y="768"/>
              <a:chExt cx="2400" cy="240"/>
            </a:xfrm>
          </p:grpSpPr>
          <p:sp>
            <p:nvSpPr>
              <p:cNvPr id="19" name="Rectangle 104"/>
              <p:cNvSpPr>
                <a:spLocks noChangeArrowheads="1"/>
              </p:cNvSpPr>
              <p:nvPr/>
            </p:nvSpPr>
            <p:spPr bwMode="auto">
              <a:xfrm>
                <a:off x="960" y="770"/>
                <a:ext cx="241" cy="23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" name="Rectangle 105"/>
              <p:cNvSpPr>
                <a:spLocks noChangeArrowheads="1"/>
              </p:cNvSpPr>
              <p:nvPr/>
            </p:nvSpPr>
            <p:spPr bwMode="auto">
              <a:xfrm>
                <a:off x="1201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" name="Rectangle 106"/>
              <p:cNvSpPr>
                <a:spLocks noChangeArrowheads="1"/>
              </p:cNvSpPr>
              <p:nvPr/>
            </p:nvSpPr>
            <p:spPr bwMode="auto">
              <a:xfrm>
                <a:off x="144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" name="Rectangle 107"/>
              <p:cNvSpPr>
                <a:spLocks noChangeArrowheads="1"/>
              </p:cNvSpPr>
              <p:nvPr/>
            </p:nvSpPr>
            <p:spPr bwMode="auto">
              <a:xfrm>
                <a:off x="1680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" name="Rectangle 108"/>
              <p:cNvSpPr>
                <a:spLocks noChangeArrowheads="1"/>
              </p:cNvSpPr>
              <p:nvPr/>
            </p:nvSpPr>
            <p:spPr bwMode="auto">
              <a:xfrm>
                <a:off x="1919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" name="Rectangle 109"/>
              <p:cNvSpPr>
                <a:spLocks noChangeArrowheads="1"/>
              </p:cNvSpPr>
              <p:nvPr/>
            </p:nvSpPr>
            <p:spPr bwMode="auto">
              <a:xfrm>
                <a:off x="264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5" name="Rectangle 110"/>
              <p:cNvSpPr>
                <a:spLocks noChangeArrowheads="1"/>
              </p:cNvSpPr>
              <p:nvPr/>
            </p:nvSpPr>
            <p:spPr bwMode="auto">
              <a:xfrm>
                <a:off x="3119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" name="Rectangle 111"/>
              <p:cNvSpPr>
                <a:spLocks noChangeArrowheads="1"/>
              </p:cNvSpPr>
              <p:nvPr/>
            </p:nvSpPr>
            <p:spPr bwMode="auto">
              <a:xfrm>
                <a:off x="2401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" name="Rectangle 112"/>
              <p:cNvSpPr>
                <a:spLocks noChangeArrowheads="1"/>
              </p:cNvSpPr>
              <p:nvPr/>
            </p:nvSpPr>
            <p:spPr bwMode="auto">
              <a:xfrm>
                <a:off x="2880" y="770"/>
                <a:ext cx="239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" name="Rectangle 113"/>
              <p:cNvSpPr>
                <a:spLocks noChangeArrowheads="1"/>
              </p:cNvSpPr>
              <p:nvPr/>
            </p:nvSpPr>
            <p:spPr bwMode="auto">
              <a:xfrm>
                <a:off x="2160" y="770"/>
                <a:ext cx="241" cy="23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</p:grpSp>
      <p:sp>
        <p:nvSpPr>
          <p:cNvPr id="39941" name="TextBox 2"/>
          <p:cNvSpPr txBox="1">
            <a:spLocks noChangeArrowheads="1"/>
          </p:cNvSpPr>
          <p:nvPr/>
        </p:nvSpPr>
        <p:spPr bwMode="auto">
          <a:xfrm>
            <a:off x="76200" y="2732088"/>
            <a:ext cx="4343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Một Héc-tô-mét vuông </a:t>
            </a:r>
            <a:r>
              <a:rPr lang="en-US" sz="240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vi-VN" sz="240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1h</a:t>
            </a:r>
            <a:r>
              <a:rPr lang="en-US" sz="240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</a:t>
            </a:r>
            <a:r>
              <a:rPr lang="en-US" sz="2400" baseline="3000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240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</a:p>
          <a:p>
            <a:endParaRPr lang="en-US" sz="2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Line 115"/>
          <p:cNvSpPr>
            <a:spLocks noChangeShapeType="1"/>
          </p:cNvSpPr>
          <p:nvPr/>
        </p:nvSpPr>
        <p:spPr bwMode="auto">
          <a:xfrm flipH="1">
            <a:off x="947738" y="5822950"/>
            <a:ext cx="457200" cy="0"/>
          </a:xfrm>
          <a:prstGeom prst="line">
            <a:avLst/>
          </a:prstGeom>
          <a:noFill/>
          <a:ln w="57150">
            <a:solidFill>
              <a:srgbClr val="000000"/>
            </a:solidFill>
            <a:miter lim="800000"/>
            <a:headEnd/>
            <a:tailEnd type="triangle" w="med" len="med"/>
          </a:ln>
          <a:effectLst/>
          <a:ex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21" name="TextBox 120"/>
          <p:cNvSpPr txBox="1">
            <a:spLocks noChangeArrowheads="1"/>
          </p:cNvSpPr>
          <p:nvPr/>
        </p:nvSpPr>
        <p:spPr bwMode="auto">
          <a:xfrm>
            <a:off x="71438" y="5487988"/>
            <a:ext cx="1020762" cy="48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1da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</a:t>
            </a:r>
            <a:r>
              <a:rPr lang="en-US" sz="2400" b="1" baseline="30000" dirty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endParaRPr lang="en-US" sz="2400" dirty="0">
              <a:solidFill>
                <a:srgbClr val="003399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3" name="TextBox 122"/>
          <p:cNvSpPr txBox="1">
            <a:spLocks noChangeArrowheads="1"/>
          </p:cNvSpPr>
          <p:nvPr/>
        </p:nvSpPr>
        <p:spPr bwMode="auto">
          <a:xfrm>
            <a:off x="1752600" y="5943600"/>
            <a:ext cx="984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24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1h</a:t>
            </a:r>
            <a:r>
              <a:rPr lang="en-US" sz="24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5138" y="4439444"/>
            <a:ext cx="4800600" cy="941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- Theo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</a:rPr>
              <a:t>1h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m</a:t>
            </a:r>
            <a:r>
              <a:rPr lang="en-US" sz="2400" b="1" baseline="30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</a:rPr>
              <a:t>gồm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</a:rPr>
              <a:t> 100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</a:rPr>
              <a:t>hình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</a:rPr>
              <a:t>vuông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1da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</a:t>
            </a:r>
            <a:r>
              <a:rPr lang="en-US" sz="2400" b="1" baseline="30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.</a:t>
            </a:r>
            <a:endParaRPr lang="en-US" sz="14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962400" y="5583238"/>
            <a:ext cx="4800600" cy="5222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ea typeface="Calibri"/>
              </a:rPr>
              <a:t>1h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</a:rPr>
              <a:t>m</a:t>
            </a:r>
            <a:r>
              <a:rPr lang="en-US" sz="2400" b="1" baseline="30000" dirty="0">
                <a:solidFill>
                  <a:srgbClr val="FF0000"/>
                </a:solidFill>
                <a:latin typeface="Times New Roman"/>
                <a:ea typeface="Calibri"/>
              </a:rPr>
              <a:t>2</a:t>
            </a:r>
            <a:r>
              <a:rPr lang="en-US" sz="2400" b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</a:rPr>
              <a:t>=</a:t>
            </a:r>
            <a:r>
              <a:rPr lang="en-US" sz="2400" b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100da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</a:t>
            </a:r>
            <a:r>
              <a:rPr lang="en-US" sz="2400" b="1" baseline="30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2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TextBox 124">
            <a:extLst>
              <a:ext uri="{FF2B5EF4-FFF2-40B4-BE49-F238E27FC236}"/>
            </a:extLst>
          </p:cNvPr>
          <p:cNvSpPr txBox="1"/>
          <p:nvPr/>
        </p:nvSpPr>
        <p:spPr>
          <a:xfrm>
            <a:off x="4191000" y="2908300"/>
            <a:ext cx="4800600" cy="13668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- Theo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</a:rPr>
              <a:t>1h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m</a:t>
            </a:r>
            <a:r>
              <a:rPr lang="en-US" sz="2400" b="1" baseline="30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</a:rPr>
              <a:t>gồm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</a:rPr>
              <a:t>bao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</a:rPr>
              <a:t>nhiêu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</a:rPr>
              <a:t>hình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</a:rPr>
              <a:t>vuông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1da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</a:t>
            </a:r>
            <a:r>
              <a:rPr lang="en-US" sz="2400" b="1" baseline="30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lang="en-US" sz="1400" dirty="0">
              <a:solidFill>
                <a:srgbClr val="003399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6" name="TextBox 125">
            <a:extLst>
              <a:ext uri="{FF2B5EF4-FFF2-40B4-BE49-F238E27FC236}"/>
            </a:extLst>
          </p:cNvPr>
          <p:cNvSpPr txBox="1"/>
          <p:nvPr/>
        </p:nvSpPr>
        <p:spPr>
          <a:xfrm>
            <a:off x="304800" y="1484313"/>
            <a:ext cx="8534400" cy="8318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-ca-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7" name="Text Box 42"/>
          <p:cNvSpPr txBox="1">
            <a:spLocks noChangeArrowheads="1"/>
          </p:cNvSpPr>
          <p:nvPr/>
        </p:nvSpPr>
        <p:spPr bwMode="auto">
          <a:xfrm>
            <a:off x="1604963" y="4330700"/>
            <a:ext cx="152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altLang="en-US" sz="3200" b="1">
                <a:solidFill>
                  <a:srgbClr val="003399"/>
                </a:solidFill>
              </a:rPr>
              <a:t>1h</a:t>
            </a:r>
            <a:r>
              <a:rPr lang="en-US" altLang="en-US" sz="3200" b="1">
                <a:solidFill>
                  <a:srgbClr val="003399"/>
                </a:solidFill>
              </a:rPr>
              <a:t>m</a:t>
            </a:r>
            <a:r>
              <a:rPr lang="en-US" altLang="en-US" sz="3200" b="1" baseline="30000">
                <a:solidFill>
                  <a:srgbClr val="003399"/>
                </a:solidFill>
              </a:rPr>
              <a:t>2</a:t>
            </a:r>
            <a:endParaRPr lang="en-US" altLang="en-US" sz="3200" b="1">
              <a:solidFill>
                <a:srgbClr val="003399"/>
              </a:solidFill>
            </a:endParaRPr>
          </a:p>
        </p:txBody>
      </p:sp>
      <p:sp>
        <p:nvSpPr>
          <p:cNvPr id="128" name="TextBox 3"/>
          <p:cNvSpPr txBox="1">
            <a:spLocks noChangeArrowheads="1"/>
          </p:cNvSpPr>
          <p:nvPr/>
        </p:nvSpPr>
        <p:spPr bwMode="auto">
          <a:xfrm>
            <a:off x="1509971" y="-13504"/>
            <a:ext cx="6019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/>
            <a:r>
              <a:rPr lang="en-US" sz="2800" b="1" u="sng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59"/>
    </mc:Choice>
    <mc:Fallback xmlns="">
      <p:transition spd="slow" advTm="48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0" grpId="0" animBg="1"/>
      <p:bldP spid="121" grpId="0"/>
      <p:bldP spid="123" grpId="0"/>
      <p:bldP spid="7" grpId="0" animBg="1"/>
      <p:bldP spid="119" grpId="0" animBg="1"/>
      <p:bldP spid="125" grpId="0" animBg="1"/>
      <p:bldP spid="1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0.2|3.2|4.3|4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4.4|1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0.1|20.7|1.9|15|1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.7|1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9.2|9.6|2.3|1.9|16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4.7|9.1|6.7|4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1055</Words>
  <Application>Microsoft Office PowerPoint</Application>
  <PresentationFormat>On-screen Show (4:3)</PresentationFormat>
  <Paragraphs>164</Paragraphs>
  <Slides>18</Slides>
  <Notes>0</Notes>
  <HiddenSlides>0</HiddenSlides>
  <MMClips>18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Default Design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MADE IN VIET NAM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99</cp:revision>
  <dcterms:created xsi:type="dcterms:W3CDTF">2021-10-03T03:40:41Z</dcterms:created>
  <dcterms:modified xsi:type="dcterms:W3CDTF">2021-11-09T09:53:46Z</dcterms:modified>
</cp:coreProperties>
</file>